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0" r:id="rId1"/>
  </p:sldMasterIdLst>
  <p:notesMasterIdLst>
    <p:notesMasterId r:id="rId22"/>
  </p:notesMasterIdLst>
  <p:sldIdLst>
    <p:sldId id="256" r:id="rId2"/>
    <p:sldId id="287" r:id="rId3"/>
    <p:sldId id="292" r:id="rId4"/>
    <p:sldId id="372" r:id="rId5"/>
    <p:sldId id="298" r:id="rId6"/>
    <p:sldId id="280" r:id="rId7"/>
    <p:sldId id="302" r:id="rId8"/>
    <p:sldId id="304" r:id="rId9"/>
    <p:sldId id="310" r:id="rId10"/>
    <p:sldId id="340" r:id="rId11"/>
    <p:sldId id="373" r:id="rId12"/>
    <p:sldId id="305" r:id="rId13"/>
    <p:sldId id="279" r:id="rId14"/>
    <p:sldId id="344" r:id="rId15"/>
    <p:sldId id="336" r:id="rId16"/>
    <p:sldId id="303" r:id="rId17"/>
    <p:sldId id="267" r:id="rId18"/>
    <p:sldId id="301" r:id="rId19"/>
    <p:sldId id="370" r:id="rId20"/>
    <p:sldId id="259" r:id="rId21"/>
  </p:sldIdLst>
  <p:sldSz cx="9144000" cy="5143500" type="screen16x9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62" autoAdjust="0"/>
    <p:restoredTop sz="94343" autoAdjust="0"/>
  </p:normalViewPr>
  <p:slideViewPr>
    <p:cSldViewPr snapToGrid="0">
      <p:cViewPr varScale="1">
        <p:scale>
          <a:sx n="56" d="100"/>
          <a:sy n="56" d="100"/>
        </p:scale>
        <p:origin x="78" y="822"/>
      </p:cViewPr>
      <p:guideLst>
        <p:guide orient="horz" pos="1620"/>
        <p:guide pos="2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526829178643311E-2"/>
          <c:y val="6.9118074153748876E-2"/>
          <c:w val="0.51609032051719872"/>
          <c:h val="0.930881925846251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Patent Conditions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66-4A06-9D50-BFDA0C9DE9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66-4A06-9D50-BFDA0C9DE9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C66-4A06-9D50-BFDA0C9DE9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C66-4A06-9D50-BFDA0C9DE9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C66-4A06-9D50-BFDA0C9DE9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C66-4A06-9D50-BFDA0C9DE9C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C66-4A06-9D50-BFDA0C9DE9CF}"/>
              </c:ext>
            </c:extLst>
          </c:dPt>
          <c:dLbls>
            <c:dLbl>
              <c:idx val="3"/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7C66-4A06-9D50-BFDA0C9DE9C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Anorexia, 589, Cahexia 190, Wasting Syndrome 137, Glaucoma 293, Seizures 481</c:v>
                </c:pt>
                <c:pt idx="1">
                  <c:v>Severe Pain 5,031</c:v>
                </c:pt>
                <c:pt idx="2">
                  <c:v>Muscle Spasms 1,962</c:v>
                </c:pt>
                <c:pt idx="3">
                  <c:v>Chronic Pain 19,083</c:v>
                </c:pt>
                <c:pt idx="4">
                  <c:v>PTSD 2,154</c:v>
                </c:pt>
                <c:pt idx="5">
                  <c:v>Other 12,543</c:v>
                </c:pt>
                <c:pt idx="6">
                  <c:v>Severe Nausea 1,393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1690</c:v>
                </c:pt>
                <c:pt idx="1">
                  <c:v>5031</c:v>
                </c:pt>
                <c:pt idx="2">
                  <c:v>1962</c:v>
                </c:pt>
                <c:pt idx="3">
                  <c:v>19083</c:v>
                </c:pt>
                <c:pt idx="4">
                  <c:v>2154</c:v>
                </c:pt>
                <c:pt idx="5">
                  <c:v>12543</c:v>
                </c:pt>
                <c:pt idx="6">
                  <c:v>1393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C66-4A06-9D50-BFDA0C9DE9C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7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7C66-4A06-9D50-BFDA0C9DE9C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2-7C66-4A06-9D50-BFDA0C9DE9C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4-7C66-4A06-9D50-BFDA0C9DE9C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6-7C66-4A06-9D50-BFDA0C9DE9C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8-7C66-4A06-9D50-BFDA0C9DE9C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A-7C66-4A06-9D50-BFDA0C9DE9C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C-7C66-4A06-9D50-BFDA0C9DE9C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Anorexia, 589, Cahexia 190, Wasting Syndrome 137, Glaucoma 293, Seizures 481</c:v>
                      </c:pt>
                      <c:pt idx="1">
                        <c:v>Severe Pain 5,031</c:v>
                      </c:pt>
                      <c:pt idx="2">
                        <c:v>Muscle Spasms 1,962</c:v>
                      </c:pt>
                      <c:pt idx="3">
                        <c:v>Chronic Pain 19,083</c:v>
                      </c:pt>
                      <c:pt idx="4">
                        <c:v>PTSD 2,154</c:v>
                      </c:pt>
                      <c:pt idx="5">
                        <c:v>Other 12,543</c:v>
                      </c:pt>
                      <c:pt idx="6">
                        <c:v>Severe Nausea 1,393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D-7C66-4A06-9D50-BFDA0C9DE9CF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7C66-4A06-9D50-BFDA0C9DE9C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7C66-4A06-9D50-BFDA0C9DE9C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3-7C66-4A06-9D50-BFDA0C9DE9C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7C66-4A06-9D50-BFDA0C9DE9C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7C66-4A06-9D50-BFDA0C9DE9C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7C66-4A06-9D50-BFDA0C9DE9C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7C66-4A06-9D50-BFDA0C9DE9C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Anorexia, 589, Cahexia 190, Wasting Syndrome 137, Glaucoma 293, Seizures 481</c:v>
                      </c:pt>
                      <c:pt idx="1">
                        <c:v>Severe Pain 5,031</c:v>
                      </c:pt>
                      <c:pt idx="2">
                        <c:v>Muscle Spasms 1,962</c:v>
                      </c:pt>
                      <c:pt idx="3">
                        <c:v>Chronic Pain 19,083</c:v>
                      </c:pt>
                      <c:pt idx="4">
                        <c:v>PTSD 2,154</c:v>
                      </c:pt>
                      <c:pt idx="5">
                        <c:v>Other 12,543</c:v>
                      </c:pt>
                      <c:pt idx="6">
                        <c:v>Severe Nausea 1,393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7C66-4A06-9D50-BFDA0C9DE9CF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7C66-4A06-9D50-BFDA0C9DE9C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7C66-4A06-9D50-BFDA0C9DE9C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7C66-4A06-9D50-BFDA0C9DE9C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7C66-4A06-9D50-BFDA0C9DE9C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7C66-4A06-9D50-BFDA0C9DE9C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7C66-4A06-9D50-BFDA0C9DE9C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7C66-4A06-9D50-BFDA0C9DE9C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Anorexia, 589, Cahexia 190, Wasting Syndrome 137, Glaucoma 293, Seizures 481</c:v>
                      </c:pt>
                      <c:pt idx="1">
                        <c:v>Severe Pain 5,031</c:v>
                      </c:pt>
                      <c:pt idx="2">
                        <c:v>Muscle Spasms 1,962</c:v>
                      </c:pt>
                      <c:pt idx="3">
                        <c:v>Chronic Pain 19,083</c:v>
                      </c:pt>
                      <c:pt idx="4">
                        <c:v>PTSD 2,154</c:v>
                      </c:pt>
                      <c:pt idx="5">
                        <c:v>Other 12,543</c:v>
                      </c:pt>
                      <c:pt idx="6">
                        <c:v>Severe Nausea 1,393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B-7C66-4A06-9D50-BFDA0C9DE9CF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Column4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7C66-4A06-9D50-BFDA0C9DE9C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F-7C66-4A06-9D50-BFDA0C9DE9C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1-7C66-4A06-9D50-BFDA0C9DE9C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7C66-4A06-9D50-BFDA0C9DE9C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7C66-4A06-9D50-BFDA0C9DE9C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7C66-4A06-9D50-BFDA0C9DE9C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7C66-4A06-9D50-BFDA0C9DE9C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Anorexia, 589, Cahexia 190, Wasting Syndrome 137, Glaucoma 293, Seizures 481</c:v>
                      </c:pt>
                      <c:pt idx="1">
                        <c:v>Severe Pain 5,031</c:v>
                      </c:pt>
                      <c:pt idx="2">
                        <c:v>Muscle Spasms 1,962</c:v>
                      </c:pt>
                      <c:pt idx="3">
                        <c:v>Chronic Pain 19,083</c:v>
                      </c:pt>
                      <c:pt idx="4">
                        <c:v>PTSD 2,154</c:v>
                      </c:pt>
                      <c:pt idx="5">
                        <c:v>Other 12,543</c:v>
                      </c:pt>
                      <c:pt idx="6">
                        <c:v>Severe Nausea 1,393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A-7C66-4A06-9D50-BFDA0C9DE9CF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Column5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C-7C66-4A06-9D50-BFDA0C9DE9C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7C66-4A06-9D50-BFDA0C9DE9C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7C66-4A06-9D50-BFDA0C9DE9C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7C66-4A06-9D50-BFDA0C9DE9C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7C66-4A06-9D50-BFDA0C9DE9C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7C66-4A06-9D50-BFDA0C9DE9C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7C66-4A06-9D50-BFDA0C9DE9C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Anorexia, 589, Cahexia 190, Wasting Syndrome 137, Glaucoma 293, Seizures 481</c:v>
                      </c:pt>
                      <c:pt idx="1">
                        <c:v>Severe Pain 5,031</c:v>
                      </c:pt>
                      <c:pt idx="2">
                        <c:v>Muscle Spasms 1,962</c:v>
                      </c:pt>
                      <c:pt idx="3">
                        <c:v>Chronic Pain 19,083</c:v>
                      </c:pt>
                      <c:pt idx="4">
                        <c:v>PTSD 2,154</c:v>
                      </c:pt>
                      <c:pt idx="5">
                        <c:v>Other 12,543</c:v>
                      </c:pt>
                      <c:pt idx="6">
                        <c:v>Severe Nausea 1,393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9-7C66-4A06-9D50-BFDA0C9DE9CF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</c15:sqref>
                        </c15:formulaRef>
                      </c:ext>
                    </c:extLst>
                    <c:strCache>
                      <c:ptCount val="1"/>
                      <c:pt idx="0">
                        <c:v>Column6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7C66-4A06-9D50-BFDA0C9DE9C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7C66-4A06-9D50-BFDA0C9DE9C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7C66-4A06-9D50-BFDA0C9DE9C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7C66-4A06-9D50-BFDA0C9DE9C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3-7C66-4A06-9D50-BFDA0C9DE9C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5-7C66-4A06-9D50-BFDA0C9DE9C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7-7C66-4A06-9D50-BFDA0C9DE9C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Anorexia, 589, Cahexia 190, Wasting Syndrome 137, Glaucoma 293, Seizures 481</c:v>
                      </c:pt>
                      <c:pt idx="1">
                        <c:v>Severe Pain 5,031</c:v>
                      </c:pt>
                      <c:pt idx="2">
                        <c:v>Muscle Spasms 1,962</c:v>
                      </c:pt>
                      <c:pt idx="3">
                        <c:v>Chronic Pain 19,083</c:v>
                      </c:pt>
                      <c:pt idx="4">
                        <c:v>PTSD 2,154</c:v>
                      </c:pt>
                      <c:pt idx="5">
                        <c:v>Other 12,543</c:v>
                      </c:pt>
                      <c:pt idx="6">
                        <c:v>Severe Nausea 1,393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Sheet1!$H$2:$H$8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8-7C66-4A06-9D50-BFDA0C9DE9CF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</c15:sqref>
                        </c15:formulaRef>
                      </c:ext>
                    </c:extLst>
                    <c:strCache>
                      <c:ptCount val="1"/>
                      <c:pt idx="0">
                        <c:v>Column7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7C66-4A06-9D50-BFDA0C9DE9C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7C66-4A06-9D50-BFDA0C9DE9C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E-7C66-4A06-9D50-BFDA0C9DE9C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0-7C66-4A06-9D50-BFDA0C9DE9C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2-7C66-4A06-9D50-BFDA0C9DE9C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4-7C66-4A06-9D50-BFDA0C9DE9C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7C66-4A06-9D50-BFDA0C9DE9C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Anorexia, 589, Cahexia 190, Wasting Syndrome 137, Glaucoma 293, Seizures 481</c:v>
                      </c:pt>
                      <c:pt idx="1">
                        <c:v>Severe Pain 5,031</c:v>
                      </c:pt>
                      <c:pt idx="2">
                        <c:v>Muscle Spasms 1,962</c:v>
                      </c:pt>
                      <c:pt idx="3">
                        <c:v>Chronic Pain 19,083</c:v>
                      </c:pt>
                      <c:pt idx="4">
                        <c:v>PTSD 2,154</c:v>
                      </c:pt>
                      <c:pt idx="5">
                        <c:v>Other 12,543</c:v>
                      </c:pt>
                      <c:pt idx="6">
                        <c:v>Severe Nausea 1,393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Sheet1!$I$2:$I$8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7-7C66-4A06-9D50-BFDA0C9DE9CF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</c15:sqref>
                        </c15:formulaRef>
                      </c:ext>
                    </c:extLst>
                    <c:strCache>
                      <c:ptCount val="1"/>
                      <c:pt idx="0">
                        <c:v>Column8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9-7C66-4A06-9D50-BFDA0C9DE9C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B-7C66-4A06-9D50-BFDA0C9DE9C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D-7C66-4A06-9D50-BFDA0C9DE9C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F-7C66-4A06-9D50-BFDA0C9DE9C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1-7C66-4A06-9D50-BFDA0C9DE9C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3-7C66-4A06-9D50-BFDA0C9DE9C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5-7C66-4A06-9D50-BFDA0C9DE9C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Anorexia, 589, Cahexia 190, Wasting Syndrome 137, Glaucoma 293, Seizures 481</c:v>
                      </c:pt>
                      <c:pt idx="1">
                        <c:v>Severe Pain 5,031</c:v>
                      </c:pt>
                      <c:pt idx="2">
                        <c:v>Muscle Spasms 1,962</c:v>
                      </c:pt>
                      <c:pt idx="3">
                        <c:v>Chronic Pain 19,083</c:v>
                      </c:pt>
                      <c:pt idx="4">
                        <c:v>PTSD 2,154</c:v>
                      </c:pt>
                      <c:pt idx="5">
                        <c:v>Other 12,543</c:v>
                      </c:pt>
                      <c:pt idx="6">
                        <c:v>Severe Nausea 1,393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Sheet1!$J$2:$J$8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6-7C66-4A06-9D50-BFDA0C9DE9CF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</c15:sqref>
                        </c15:formulaRef>
                      </c:ext>
                    </c:extLst>
                    <c:strCache>
                      <c:ptCount val="1"/>
                      <c:pt idx="0">
                        <c:v>Column9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7C66-4A06-9D50-BFDA0C9DE9C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A-7C66-4A06-9D50-BFDA0C9DE9C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C-7C66-4A06-9D50-BFDA0C9DE9C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E-7C66-4A06-9D50-BFDA0C9DE9C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0-7C66-4A06-9D50-BFDA0C9DE9C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2-7C66-4A06-9D50-BFDA0C9DE9C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4-7C66-4A06-9D50-BFDA0C9DE9C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Anorexia, 589, Cahexia 190, Wasting Syndrome 137, Glaucoma 293, Seizures 481</c:v>
                      </c:pt>
                      <c:pt idx="1">
                        <c:v>Severe Pain 5,031</c:v>
                      </c:pt>
                      <c:pt idx="2">
                        <c:v>Muscle Spasms 1,962</c:v>
                      </c:pt>
                      <c:pt idx="3">
                        <c:v>Chronic Pain 19,083</c:v>
                      </c:pt>
                      <c:pt idx="4">
                        <c:v>PTSD 2,154</c:v>
                      </c:pt>
                      <c:pt idx="5">
                        <c:v>Other 12,543</c:v>
                      </c:pt>
                      <c:pt idx="6">
                        <c:v>Severe Nausea 1,393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Sheet1!$K$2:$K$8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95-7C66-4A06-9D50-BFDA0C9DE9CF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27963270006862"/>
          <c:y val="9.4723178897069493E-2"/>
          <c:w val="0.30072969926325538"/>
          <c:h val="0.9052768211029305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34083-6576-4D99-91D3-D5B4A9A1595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D29518C-F235-4FB9-93F1-16B5B17DC2F7}" type="pres">
      <dgm:prSet presAssocID="{69934083-6576-4D99-91D3-D5B4A9A1595B}" presName="Name0" presStyleCnt="0">
        <dgm:presLayoutVars>
          <dgm:dir/>
          <dgm:resizeHandles val="exact"/>
        </dgm:presLayoutVars>
      </dgm:prSet>
      <dgm:spPr/>
    </dgm:pt>
    <dgm:pt modelId="{DD0D4A42-EA03-46EA-88C2-8A91F1FBD7C7}" type="pres">
      <dgm:prSet presAssocID="{69934083-6576-4D99-91D3-D5B4A9A1595B}" presName="arrow" presStyleLbl="bgShp" presStyleIdx="0" presStyleCnt="1"/>
      <dgm:spPr/>
    </dgm:pt>
    <dgm:pt modelId="{2707A31E-C454-4352-86F8-A58D397BA07F}" type="pres">
      <dgm:prSet presAssocID="{69934083-6576-4D99-91D3-D5B4A9A1595B}" presName="points" presStyleCnt="0"/>
      <dgm:spPr/>
    </dgm:pt>
  </dgm:ptLst>
  <dgm:cxnLst>
    <dgm:cxn modelId="{66205E4D-3D59-478D-84E7-17495C105047}" type="presOf" srcId="{69934083-6576-4D99-91D3-D5B4A9A1595B}" destId="{2D29518C-F235-4FB9-93F1-16B5B17DC2F7}" srcOrd="0" destOrd="0" presId="urn:microsoft.com/office/officeart/2005/8/layout/hProcess11"/>
    <dgm:cxn modelId="{5BC85F15-9288-4E95-9BE7-EF0B69C19A22}" type="presParOf" srcId="{2D29518C-F235-4FB9-93F1-16B5B17DC2F7}" destId="{DD0D4A42-EA03-46EA-88C2-8A91F1FBD7C7}" srcOrd="0" destOrd="0" presId="urn:microsoft.com/office/officeart/2005/8/layout/hProcess11"/>
    <dgm:cxn modelId="{0D00CED8-C32F-41AB-9310-6AB648A66A72}" type="presParOf" srcId="{2D29518C-F235-4FB9-93F1-16B5B17DC2F7}" destId="{2707A31E-C454-4352-86F8-A58D397BA07F}" srcOrd="1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D4A42-EA03-46EA-88C2-8A91F1FBD7C7}">
      <dsp:nvSpPr>
        <dsp:cNvPr id="0" name=""/>
        <dsp:cNvSpPr/>
      </dsp:nvSpPr>
      <dsp:spPr>
        <a:xfrm>
          <a:off x="0" y="1219199"/>
          <a:ext cx="9016955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43" tIns="92943" rIns="92943" bIns="9294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00423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43" tIns="92943" rIns="92943" bIns="92943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039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43" tIns="92943" rIns="92943" bIns="92943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9699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43" tIns="92943" rIns="92943" bIns="92943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345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8ED2-CD19-4DAD-8EAD-7E8EB8F1580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99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188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85546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8557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49054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4454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856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7947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1186130" y="993136"/>
            <a:ext cx="6858000" cy="1434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2330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628650" y="1423658"/>
            <a:ext cx="78867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66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95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870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834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8ED2-CD19-4DAD-8EAD-7E8EB8F1580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8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8ED2-CD19-4DAD-8EAD-7E8EB8F1580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20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8ED2-CD19-4DAD-8EAD-7E8EB8F1580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4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7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8ED2-CD19-4DAD-8EAD-7E8EB8F1580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66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2265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772" y="4514850"/>
            <a:ext cx="1412687" cy="57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9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668" r:id="rId18"/>
    <p:sldLayoutId id="2147483669" r:id="rId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joystrand@Maryland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ctrTitle"/>
          </p:nvPr>
        </p:nvSpPr>
        <p:spPr>
          <a:xfrm>
            <a:off x="1268314" y="183723"/>
            <a:ext cx="6672530" cy="1871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n-US" sz="1400" dirty="0" smtClean="0">
                <a:solidFill>
                  <a:prstClr val="black"/>
                </a:solidFill>
                <a:latin typeface="+mj-lt"/>
              </a:rPr>
              <a:t/>
            </a:r>
            <a:br>
              <a:rPr lang="en-US" sz="1400" dirty="0" smtClean="0">
                <a:solidFill>
                  <a:prstClr val="black"/>
                </a:solidFill>
                <a:latin typeface="+mj-lt"/>
              </a:rPr>
            </a:br>
            <a:r>
              <a:rPr lang="en-US" sz="1400" dirty="0">
                <a:solidFill>
                  <a:prstClr val="black"/>
                </a:solidFill>
                <a:latin typeface="+mj-lt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+mj-lt"/>
              </a:rPr>
            </a:br>
            <a:r>
              <a:rPr lang="en-US" sz="1400" dirty="0" smtClean="0">
                <a:solidFill>
                  <a:prstClr val="black"/>
                </a:solidFill>
                <a:latin typeface="+mj-lt"/>
              </a:rPr>
              <a:t/>
            </a:r>
            <a:br>
              <a:rPr lang="en-US" sz="1400" dirty="0" smtClean="0">
                <a:solidFill>
                  <a:prstClr val="black"/>
                </a:solidFill>
                <a:latin typeface="+mj-lt"/>
              </a:rPr>
            </a:br>
            <a:r>
              <a:rPr lang="en-US" sz="1400" dirty="0">
                <a:solidFill>
                  <a:prstClr val="black"/>
                </a:solidFill>
                <a:latin typeface="+mj-lt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+mj-lt"/>
              </a:rPr>
            </a:br>
            <a:r>
              <a:rPr lang="en-US" sz="1400" dirty="0" smtClean="0">
                <a:solidFill>
                  <a:prstClr val="black"/>
                </a:solidFill>
                <a:latin typeface="+mj-lt"/>
              </a:rPr>
              <a:t/>
            </a:r>
            <a:br>
              <a:rPr lang="en-US" sz="1400" dirty="0" smtClean="0">
                <a:solidFill>
                  <a:prstClr val="black"/>
                </a:solidFill>
                <a:latin typeface="+mj-lt"/>
              </a:rPr>
            </a:br>
            <a:r>
              <a:rPr lang="en-US" sz="1400" dirty="0">
                <a:solidFill>
                  <a:prstClr val="black"/>
                </a:solidFill>
                <a:latin typeface="+mj-lt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+mj-lt"/>
              </a:rPr>
            </a:br>
            <a:r>
              <a:rPr lang="en-US" sz="1400" dirty="0" smtClean="0">
                <a:solidFill>
                  <a:prstClr val="black"/>
                </a:solidFill>
                <a:latin typeface="+mj-lt"/>
              </a:rPr>
              <a:t>Natalie M. LaPrade </a:t>
            </a:r>
            <a:br>
              <a:rPr lang="en-US" sz="1400" dirty="0" smtClean="0">
                <a:solidFill>
                  <a:prstClr val="black"/>
                </a:solidFill>
                <a:latin typeface="+mj-lt"/>
              </a:rPr>
            </a:br>
            <a:r>
              <a:rPr lang="en-US" b="0" dirty="0" smtClean="0">
                <a:solidFill>
                  <a:schemeClr val="tx1"/>
                </a:solidFill>
                <a:latin typeface="+mj-lt"/>
              </a:rPr>
              <a:t>Maryland Medical</a:t>
            </a:r>
            <a:br>
              <a:rPr lang="en-US" b="0" dirty="0" smtClean="0">
                <a:solidFill>
                  <a:schemeClr val="tx1"/>
                </a:solidFill>
                <a:latin typeface="+mj-lt"/>
              </a:rPr>
            </a:br>
            <a:r>
              <a:rPr lang="en-US" b="0" dirty="0" smtClean="0">
                <a:solidFill>
                  <a:schemeClr val="tx1"/>
                </a:solidFill>
                <a:latin typeface="+mj-lt"/>
              </a:rPr>
              <a:t>Cannabis Commission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j-lt"/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sz="1400" dirty="0"/>
          </a:p>
        </p:txBody>
      </p:sp>
      <p:sp>
        <p:nvSpPr>
          <p:cNvPr id="148" name="Shape 148"/>
          <p:cNvSpPr txBox="1">
            <a:spLocks noGrp="1"/>
          </p:cNvSpPr>
          <p:nvPr>
            <p:ph type="subTitle" idx="4294967295"/>
          </p:nvPr>
        </p:nvSpPr>
        <p:spPr>
          <a:xfrm>
            <a:off x="1165027" y="2112458"/>
            <a:ext cx="6908929" cy="2239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Font typeface="Arial"/>
              <a:buNone/>
            </a:pPr>
            <a:r>
              <a:rPr lang="en-US" sz="2000" dirty="0" smtClean="0"/>
              <a:t>National Association of Unemployment Appeals Professionals (NAUIAP)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Font typeface="Arial"/>
              <a:buNone/>
            </a:pPr>
            <a:endParaRPr lang="en-US" sz="20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Font typeface="Arial"/>
              <a:buNone/>
            </a:pPr>
            <a:r>
              <a:rPr lang="en-US" sz="2000" dirty="0" smtClean="0"/>
              <a:t>June 20, 2018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Font typeface="Arial"/>
              <a:buNone/>
            </a:pPr>
            <a:endParaRPr lang="en-US"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Font typeface="Arial"/>
              <a:buNone/>
            </a:pPr>
            <a:r>
              <a:rPr lang="en-US" sz="1800" dirty="0" smtClean="0"/>
              <a:t>Joy A. Strand, MHA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Font typeface="Arial"/>
              <a:buNone/>
            </a:pPr>
            <a:r>
              <a:rPr lang="en-US" sz="1800" dirty="0" smtClean="0"/>
              <a:t>Executive 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750" y="257419"/>
            <a:ext cx="7259445" cy="656982"/>
          </a:xfrm>
        </p:spPr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Qualifying Medical Conditions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1382750" y="1268016"/>
            <a:ext cx="3389972" cy="3263504"/>
          </a:xfrm>
        </p:spPr>
        <p:txBody>
          <a:bodyPr>
            <a:normAutofit fontScale="92500" lnSpcReduction="20000"/>
          </a:bodyPr>
          <a:lstStyle/>
          <a:p>
            <a:pPr marL="323850" lvl="2" indent="-1714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Cachexia </a:t>
            </a:r>
          </a:p>
          <a:p>
            <a:pPr marL="323850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     Anorexia</a:t>
            </a:r>
          </a:p>
          <a:p>
            <a:pPr marL="323850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     Wasting syndrome </a:t>
            </a:r>
          </a:p>
          <a:p>
            <a:pPr marL="323850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     Severe or chronic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		pain 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pPr marL="323850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     Severe nausea </a:t>
            </a:r>
          </a:p>
          <a:p>
            <a:pPr marL="323850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     Seizures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4995745" y="1127482"/>
            <a:ext cx="3646449" cy="3243796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Severe or persistent muscle spams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Glaucoma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Post Traumatic Stress Disorder (PTSD)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Any condition which is severe and for which other medical treatments have been ineffective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27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/>
          </p:nvPr>
        </p:nvGraphicFramePr>
        <p:xfrm>
          <a:off x="1822298" y="983788"/>
          <a:ext cx="6981678" cy="346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Placeholder 1"/>
          <p:cNvSpPr txBox="1">
            <a:spLocks/>
          </p:cNvSpPr>
          <p:nvPr/>
        </p:nvSpPr>
        <p:spPr>
          <a:xfrm>
            <a:off x="1822298" y="468082"/>
            <a:ext cx="6806161" cy="5469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Maryland Patient Conditions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2298" y="4445476"/>
            <a:ext cx="15263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Data as of May</a:t>
            </a:r>
            <a:r>
              <a:rPr lang="en-US" sz="900" baseline="0" dirty="0" smtClean="0"/>
              <a:t> 22, 2018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7895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8420"/>
            <a:ext cx="7225990" cy="6540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Limits on Medical Cannabis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1371600" y="1278555"/>
            <a:ext cx="7225990" cy="361337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Patients </a:t>
            </a:r>
            <a:r>
              <a:rPr lang="en-US" sz="2000" dirty="0"/>
              <a:t>limited to </a:t>
            </a:r>
            <a:r>
              <a:rPr lang="en-US" sz="2000" dirty="0" smtClean="0"/>
              <a:t>a combination of 120 </a:t>
            </a:r>
            <a:r>
              <a:rPr lang="en-US" sz="2000" dirty="0"/>
              <a:t>grams of </a:t>
            </a:r>
            <a:r>
              <a:rPr lang="en-US" sz="2000" dirty="0" smtClean="0"/>
              <a:t>flower</a:t>
            </a:r>
            <a:r>
              <a:rPr lang="en-US" sz="2000" dirty="0"/>
              <a:t> </a:t>
            </a:r>
            <a:r>
              <a:rPr lang="en-US" sz="2000" dirty="0" smtClean="0"/>
              <a:t>or </a:t>
            </a:r>
            <a:r>
              <a:rPr lang="en-US" sz="2000" dirty="0"/>
              <a:t>36 grams of </a:t>
            </a:r>
            <a:r>
              <a:rPr lang="en-US" sz="2000" dirty="0" smtClean="0"/>
              <a:t>THC in a 30 day period</a:t>
            </a:r>
            <a:endParaRPr lang="en-US" sz="2000" dirty="0"/>
          </a:p>
          <a:p>
            <a:r>
              <a:rPr lang="en-US" sz="2000" dirty="0" smtClean="0"/>
              <a:t>Certifications </a:t>
            </a:r>
            <a:r>
              <a:rPr lang="en-US" sz="2000" dirty="0"/>
              <a:t>that </a:t>
            </a:r>
            <a:r>
              <a:rPr lang="en-US" sz="2000" dirty="0" smtClean="0"/>
              <a:t>are </a:t>
            </a:r>
            <a:r>
              <a:rPr lang="en-US" sz="2000" dirty="0"/>
              <a:t>not used to obtain medical cannabis within 120 days of issuance </a:t>
            </a:r>
            <a:r>
              <a:rPr lang="en-US" sz="2000" dirty="0" smtClean="0"/>
              <a:t>become </a:t>
            </a:r>
            <a:r>
              <a:rPr lang="en-US" sz="2000" dirty="0"/>
              <a:t>null and void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Patient </a:t>
            </a:r>
            <a:r>
              <a:rPr lang="en-US" sz="2000" dirty="0"/>
              <a:t>may only have </a:t>
            </a:r>
            <a:r>
              <a:rPr lang="en-US" sz="2000" dirty="0" smtClean="0"/>
              <a:t>1 </a:t>
            </a:r>
            <a:r>
              <a:rPr lang="en-US" sz="2000" dirty="0"/>
              <a:t>provider </a:t>
            </a:r>
            <a:r>
              <a:rPr lang="en-US" sz="2000" dirty="0" smtClean="0"/>
              <a:t> and 1 written recommendation at </a:t>
            </a:r>
            <a:r>
              <a:rPr lang="en-US" sz="2000" dirty="0"/>
              <a:t>a time </a:t>
            </a:r>
            <a:endParaRPr lang="en-US" sz="2000" dirty="0" smtClean="0"/>
          </a:p>
          <a:p>
            <a:r>
              <a:rPr lang="en-US" sz="2000" dirty="0" smtClean="0"/>
              <a:t>Patient must renew certification by visiting a provider once per 365 days. </a:t>
            </a:r>
          </a:p>
          <a:p>
            <a:pPr marL="8890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ctrTitle"/>
          </p:nvPr>
        </p:nvSpPr>
        <p:spPr>
          <a:xfrm>
            <a:off x="1382751" y="1327584"/>
            <a:ext cx="6835698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</a:pPr>
            <a:r>
              <a:rPr lang="en-US" dirty="0" smtClean="0"/>
              <a:t>Patient/Provider Statistics </a:t>
            </a:r>
            <a:br>
              <a:rPr lang="en-US" dirty="0" smtClean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12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3112" y="245057"/>
            <a:ext cx="7181386" cy="96066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Statewide Cannabis Patient </a:t>
            </a:r>
            <a:r>
              <a:rPr lang="en-US" dirty="0" smtClean="0"/>
              <a:t>Statistics</a:t>
            </a:r>
            <a:br>
              <a:rPr lang="en-US" dirty="0" smtClean="0"/>
            </a:br>
            <a:r>
              <a:rPr lang="en-US" dirty="0" smtClean="0"/>
              <a:t>6.18.18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3902" y="1420837"/>
            <a:ext cx="727059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Times New Roman" panose="02020603050405020304" pitchFamily="18" charset="0"/>
              </a:rPr>
              <a:t>Registered Patients			44,241</a:t>
            </a:r>
          </a:p>
          <a:p>
            <a:r>
              <a:rPr lang="en-US" sz="2000" dirty="0" smtClean="0">
                <a:cs typeface="Times New Roman" panose="02020603050405020304" pitchFamily="18" charset="0"/>
              </a:rPr>
              <a:t>Certified Patients				30,584</a:t>
            </a:r>
          </a:p>
          <a:p>
            <a:endParaRPr lang="en-US" sz="2000" dirty="0">
              <a:cs typeface="Times New Roman" panose="02020603050405020304" pitchFamily="18" charset="0"/>
            </a:endParaRPr>
          </a:p>
          <a:p>
            <a:r>
              <a:rPr lang="en-US" sz="2000" dirty="0" smtClean="0">
                <a:cs typeface="Times New Roman" panose="02020603050405020304" pitchFamily="18" charset="0"/>
              </a:rPr>
              <a:t>Registered Minor Patients	      		167</a:t>
            </a:r>
          </a:p>
          <a:p>
            <a:r>
              <a:rPr lang="en-US" sz="2000" dirty="0" smtClean="0">
                <a:cs typeface="Times New Roman" panose="02020603050405020304" pitchFamily="18" charset="0"/>
              </a:rPr>
              <a:t>Registered Hospice Patients		163</a:t>
            </a:r>
          </a:p>
          <a:p>
            <a:endParaRPr lang="en-US" sz="2000" dirty="0" smtClean="0">
              <a:cs typeface="Times New Roman" panose="02020603050405020304" pitchFamily="18" charset="0"/>
            </a:endParaRPr>
          </a:p>
          <a:p>
            <a:r>
              <a:rPr lang="en-US" sz="2000" dirty="0" smtClean="0">
                <a:cs typeface="Times New Roman" panose="02020603050405020304" pitchFamily="18" charset="0"/>
              </a:rPr>
              <a:t>Registered Caregivers		</a:t>
            </a:r>
            <a:r>
              <a:rPr lang="en-US" sz="2000" dirty="0">
                <a:cs typeface="Times New Roman" panose="02020603050405020304" pitchFamily="18" charset="0"/>
              </a:rPr>
              <a:t>	 </a:t>
            </a:r>
            <a:r>
              <a:rPr lang="en-US" sz="2000" dirty="0" smtClean="0">
                <a:cs typeface="Times New Roman" panose="02020603050405020304" pitchFamily="18" charset="0"/>
              </a:rPr>
              <a:t>  2,539</a:t>
            </a:r>
          </a:p>
          <a:p>
            <a:r>
              <a:rPr lang="en-US" sz="2000" dirty="0" smtClean="0">
                <a:cs typeface="Times New Roman" panose="02020603050405020304" pitchFamily="18" charset="0"/>
              </a:rPr>
              <a:t>Pending Caregiver		</a:t>
            </a:r>
            <a:r>
              <a:rPr lang="en-US" sz="2000" dirty="0">
                <a:cs typeface="Times New Roman" panose="02020603050405020304" pitchFamily="18" charset="0"/>
              </a:rPr>
              <a:t>	 </a:t>
            </a:r>
            <a:r>
              <a:rPr lang="en-US" sz="2000" dirty="0" smtClean="0">
                <a:cs typeface="Times New Roman" panose="02020603050405020304" pitchFamily="18" charset="0"/>
              </a:rPr>
              <a:t>     437</a:t>
            </a:r>
          </a:p>
          <a:p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 smtClean="0">
                <a:cs typeface="Times New Roman" panose="02020603050405020304" pitchFamily="18" charset="0"/>
              </a:rPr>
              <a:t>Registered Providers			      929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9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449" y="468082"/>
            <a:ext cx="7228472" cy="624738"/>
          </a:xfrm>
        </p:spPr>
        <p:txBody>
          <a:bodyPr>
            <a:noAutofit/>
          </a:bodyPr>
          <a:lstStyle/>
          <a:p>
            <a:r>
              <a:rPr lang="en-US" sz="3600" dirty="0" smtClean="0"/>
              <a:t>Industry Categories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60449" y="1268016"/>
            <a:ext cx="722847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Grower –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14 licensed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Processor –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14 licensed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Dispensary –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50 licensed (&gt; 50 pending)</a:t>
            </a:r>
          </a:p>
          <a:p>
            <a:endParaRPr lang="en-US" sz="2400" dirty="0" smtClean="0"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Independent Testing Laboratory (ITL) -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4929" y="254343"/>
            <a:ext cx="7657266" cy="616215"/>
          </a:xfrm>
        </p:spPr>
        <p:txBody>
          <a:bodyPr/>
          <a:lstStyle/>
          <a:p>
            <a:r>
              <a:rPr lang="en-US" dirty="0" smtClean="0"/>
              <a:t>Medical Cannabis Products in MD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914400" y="1084297"/>
            <a:ext cx="3591972" cy="326350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Flower/ Pre-rolls </a:t>
            </a:r>
          </a:p>
          <a:p>
            <a:r>
              <a:rPr lang="en-US" sz="2000" dirty="0" smtClean="0"/>
              <a:t>Extracts, Oils,  &amp; Tinctures</a:t>
            </a:r>
          </a:p>
          <a:p>
            <a:r>
              <a:rPr lang="en-US" sz="2000" dirty="0" smtClean="0"/>
              <a:t>Vape Cartridges</a:t>
            </a:r>
          </a:p>
          <a:p>
            <a:r>
              <a:rPr lang="en-US" sz="2000" dirty="0" smtClean="0"/>
              <a:t>Capsules &amp; Patches</a:t>
            </a:r>
          </a:p>
          <a:p>
            <a:r>
              <a:rPr lang="en-US" sz="2000" dirty="0" smtClean="0"/>
              <a:t>Salves, Lotions, Ointments</a:t>
            </a:r>
          </a:p>
          <a:p>
            <a:r>
              <a:rPr lang="en-US" sz="2000" dirty="0" smtClean="0"/>
              <a:t>Cannabis- infused edible food products ARE NOT approved in Maryland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354" y="1176157"/>
            <a:ext cx="1391197" cy="15661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0753" y="1084297"/>
            <a:ext cx="1433679" cy="15661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0734" y="3000971"/>
            <a:ext cx="1670457" cy="10783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5432" y="2822713"/>
            <a:ext cx="1608999" cy="15399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4840" y="2714991"/>
            <a:ext cx="7222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Tinctures 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9478" y="2564904"/>
            <a:ext cx="7222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Pre-rolls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44019" y="4077662"/>
            <a:ext cx="7222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97459" y="4119601"/>
            <a:ext cx="7222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Oils</a:t>
            </a:r>
          </a:p>
        </p:txBody>
      </p:sp>
    </p:spTree>
    <p:extLst>
      <p:ext uri="{BB962C8B-B14F-4D97-AF65-F5344CB8AC3E}">
        <p14:creationId xmlns:p14="http://schemas.microsoft.com/office/powerpoint/2010/main" val="162037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D0EE2B-173D-4527-AD4F-FECD1F34C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790" y="283325"/>
            <a:ext cx="2836402" cy="95906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84D34E1-64B2-4872-AF8E-7819C2A90943}"/>
              </a:ext>
            </a:extLst>
          </p:cNvPr>
          <p:cNvSpPr txBox="1">
            <a:spLocks/>
          </p:cNvSpPr>
          <p:nvPr/>
        </p:nvSpPr>
        <p:spPr>
          <a:xfrm>
            <a:off x="1048214" y="1387723"/>
            <a:ext cx="7616284" cy="249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Purpose of METRC Software: Public Health and Public Safety</a:t>
            </a:r>
          </a:p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Metrc™ is a compliance management solution used by regulatory bodies for the oversight of the cannabis industry. </a:t>
            </a:r>
          </a:p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Metrc is a cloud hosted on-line software tracking &amp; reporting system. </a:t>
            </a:r>
          </a:p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MD licensed medical cannabis businesses are required to track and report supply chain activities from ‘seed to sale’. </a:t>
            </a:r>
          </a:p>
          <a:p>
            <a:pPr marL="0" indent="0">
              <a:buFont typeface="Arial"/>
              <a:buNone/>
            </a:pPr>
            <a:endParaRPr lang="en-US" altLang="en-US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0212D3-D3B7-4023-A086-1C56D1AE4930}"/>
              </a:ext>
            </a:extLst>
          </p:cNvPr>
          <p:cNvSpPr/>
          <p:nvPr/>
        </p:nvSpPr>
        <p:spPr>
          <a:xfrm>
            <a:off x="2862790" y="4025953"/>
            <a:ext cx="30893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sz="2000" b="1" dirty="0"/>
              <a:t>www.metrc.com</a:t>
            </a:r>
          </a:p>
        </p:txBody>
      </p:sp>
    </p:spTree>
    <p:extLst>
      <p:ext uri="{BB962C8B-B14F-4D97-AF65-F5344CB8AC3E}">
        <p14:creationId xmlns:p14="http://schemas.microsoft.com/office/powerpoint/2010/main" val="4555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9297" y="0"/>
            <a:ext cx="7214839" cy="596734"/>
          </a:xfrm>
        </p:spPr>
        <p:txBody>
          <a:bodyPr>
            <a:noAutofit/>
          </a:bodyPr>
          <a:lstStyle/>
          <a:p>
            <a:r>
              <a:rPr lang="en-US" sz="3600" dirty="0" smtClean="0"/>
              <a:t>METRC™  </a:t>
            </a:r>
            <a:endParaRPr lang="en-US" sz="36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84D34E1-64B2-4872-AF8E-7819C2A90943}"/>
              </a:ext>
            </a:extLst>
          </p:cNvPr>
          <p:cNvSpPr txBox="1">
            <a:spLocks/>
          </p:cNvSpPr>
          <p:nvPr/>
        </p:nvSpPr>
        <p:spPr>
          <a:xfrm>
            <a:off x="1349297" y="596734"/>
            <a:ext cx="7214839" cy="3875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altLang="en-US" sz="2000" dirty="0" smtClean="0">
                <a:latin typeface="+mn-lt"/>
                <a:cs typeface="Times New Roman" panose="02020603050405020304" pitchFamily="18" charset="0"/>
              </a:rPr>
              <a:t>Total tracking of cannabis;  immature plant finalized product sale</a:t>
            </a:r>
          </a:p>
          <a:p>
            <a:r>
              <a:rPr lang="en-US" altLang="en-US" sz="2000" dirty="0">
                <a:latin typeface="+mn-lt"/>
                <a:cs typeface="Times New Roman" panose="02020603050405020304" pitchFamily="18" charset="0"/>
              </a:rPr>
              <a:t>I</a:t>
            </a:r>
            <a:r>
              <a:rPr lang="en-US" altLang="en-US" sz="2000" dirty="0" smtClean="0">
                <a:latin typeface="+mn-lt"/>
                <a:cs typeface="Times New Roman" panose="02020603050405020304" pitchFamily="18" charset="0"/>
              </a:rPr>
              <a:t>ntegrated with MMCC Registry to track the amount of medical cannabis per patient</a:t>
            </a:r>
          </a:p>
          <a:p>
            <a:r>
              <a:rPr lang="en-US" altLang="en-US" sz="2000" dirty="0" smtClean="0">
                <a:latin typeface="+mn-lt"/>
                <a:cs typeface="Times New Roman" panose="02020603050405020304" pitchFamily="18" charset="0"/>
              </a:rPr>
              <a:t>Facility reports –  transfers, transactions, testing procedures per facility </a:t>
            </a:r>
          </a:p>
          <a:p>
            <a:r>
              <a:rPr lang="en-US" altLang="en-US" sz="2000" dirty="0" smtClean="0">
                <a:latin typeface="+mn-lt"/>
                <a:cs typeface="Times New Roman" panose="02020603050405020304" pitchFamily="18" charset="0"/>
              </a:rPr>
              <a:t>Testing results recorded in Metrc</a:t>
            </a:r>
          </a:p>
          <a:p>
            <a:r>
              <a:rPr lang="en-US" altLang="en-US" sz="2000" dirty="0" smtClean="0">
                <a:latin typeface="+mn-lt"/>
                <a:cs typeface="Times New Roman" panose="02020603050405020304" pitchFamily="18" charset="0"/>
              </a:rPr>
              <a:t>Control product recall by placing administrative holds </a:t>
            </a:r>
          </a:p>
          <a:p>
            <a:r>
              <a:rPr lang="en-US" altLang="en-US" sz="2000" dirty="0" smtClean="0">
                <a:latin typeface="+mn-lt"/>
                <a:cs typeface="Times New Roman" panose="02020603050405020304" pitchFamily="18" charset="0"/>
              </a:rPr>
              <a:t>Real-time transaction oversight</a:t>
            </a:r>
          </a:p>
          <a:p>
            <a:r>
              <a:rPr lang="en-US" altLang="en-US" sz="2000" dirty="0" smtClean="0">
                <a:latin typeface="+mn-lt"/>
                <a:cs typeface="Times New Roman" panose="02020603050405020304" pitchFamily="18" charset="0"/>
              </a:rPr>
              <a:t>Industry must document activity in METRC for state regulatory purposes </a:t>
            </a:r>
          </a:p>
          <a:p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8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73844"/>
            <a:ext cx="7259444" cy="1169070"/>
          </a:xfrm>
        </p:spPr>
        <p:txBody>
          <a:bodyPr>
            <a:normAutofit/>
          </a:bodyPr>
          <a:lstStyle/>
          <a:p>
            <a:r>
              <a:rPr lang="en-US" dirty="0" smtClean="0"/>
              <a:t>Maryland Medical Cannabis Sales</a:t>
            </a:r>
            <a:br>
              <a:rPr lang="en-US" dirty="0" smtClean="0"/>
            </a:br>
            <a:r>
              <a:rPr lang="en-US" dirty="0" smtClean="0"/>
              <a:t>Dec 2017 – May 2018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357951" y="1442915"/>
            <a:ext cx="7274257" cy="303355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	</a:t>
            </a:r>
          </a:p>
          <a:p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	</a:t>
            </a:r>
            <a:endParaRPr lang="en-US" sz="1800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Flower (pounds)		            		    2,570		   	    </a:t>
            </a:r>
          </a:p>
          <a:p>
            <a:endParaRPr lang="en-US" sz="2200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Infused Products (each)	    		202,611			</a:t>
            </a:r>
          </a:p>
          <a:p>
            <a:endParaRPr lang="en-US" sz="2200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Transactions 				    		      532,408		</a:t>
            </a:r>
          </a:p>
          <a:p>
            <a:endParaRPr lang="en-US" sz="2200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Sales in $$						     $ 27,926,422		</a:t>
            </a:r>
          </a:p>
          <a:p>
            <a:endParaRPr lang="en-US" sz="1800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		</a:t>
            </a:r>
          </a:p>
          <a:p>
            <a:pPr lvl="0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82750" y="273844"/>
            <a:ext cx="7270595" cy="6963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MMCC Core Competencies </a:t>
            </a:r>
            <a:endParaRPr lang="en-US" sz="3600" dirty="0"/>
          </a:p>
        </p:txBody>
      </p:sp>
      <p:sp>
        <p:nvSpPr>
          <p:cNvPr id="7" name="Shape 160"/>
          <p:cNvSpPr txBox="1">
            <a:spLocks/>
          </p:cNvSpPr>
          <p:nvPr/>
        </p:nvSpPr>
        <p:spPr>
          <a:xfrm>
            <a:off x="1382749" y="1134201"/>
            <a:ext cx="7270595" cy="313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95300" indent="-342900"/>
            <a:r>
              <a:rPr lang="en-US" sz="2400" b="1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Licensing</a:t>
            </a:r>
            <a:r>
              <a:rPr lang="en-US" sz="24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– ensuring that growers, processors, dispensaries, and independent-testing lab facilities are in compliance with COMAR 10.62</a:t>
            </a:r>
          </a:p>
          <a:p>
            <a:pPr marL="495300" indent="-342900"/>
            <a:r>
              <a:rPr lang="en-US" sz="2400" b="1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Registration </a:t>
            </a:r>
            <a:r>
              <a:rPr lang="en-US" sz="24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– </a:t>
            </a:r>
            <a:r>
              <a:rPr lang="en-US" sz="1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oversee the process or adding patients, caregivers, and providers to participate in the program. </a:t>
            </a:r>
          </a:p>
          <a:p>
            <a:pPr marL="495300" indent="-342900"/>
            <a:r>
              <a:rPr lang="en-US" sz="2400" b="1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Compliance </a:t>
            </a:r>
            <a:r>
              <a:rPr lang="en-US" sz="24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– </a:t>
            </a:r>
            <a:r>
              <a:rPr lang="en-US" sz="1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team of inspectors ensures that facilities are adhering to the safety and security measures before initiating sales and during the operational stage.</a:t>
            </a:r>
          </a:p>
          <a:p>
            <a:pPr marL="495300" indent="-342900"/>
            <a:r>
              <a:rPr lang="en-US" sz="2400" b="1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Safety &amp; Quality </a:t>
            </a:r>
            <a:r>
              <a:rPr lang="en-US" sz="24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– </a:t>
            </a:r>
            <a:r>
              <a:rPr lang="en-US" sz="1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Commission and ITLs work together to test product for potency and purity, stability, contaminants, the product’s cannabinoid profile, and other measures that provide consumer safety and confidence. </a:t>
            </a:r>
            <a:endParaRPr lang="en-US" sz="1600" b="1" dirty="0" smtClean="0">
              <a:solidFill>
                <a:schemeClr val="dk1"/>
              </a:solidFill>
              <a:latin typeface="+mj-lt"/>
              <a:ea typeface="Times New Roman"/>
              <a:cs typeface="Times New Roman"/>
              <a:sym typeface="Times New Roman"/>
            </a:endParaRPr>
          </a:p>
          <a:p>
            <a:pPr marL="495300" indent="-342900"/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83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ctrTitle"/>
          </p:nvPr>
        </p:nvSpPr>
        <p:spPr>
          <a:xfrm>
            <a:off x="1109870" y="1476183"/>
            <a:ext cx="6858000" cy="261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</a:pPr>
            <a:r>
              <a:rPr lang="en-US" sz="3200" b="1" i="0" u="none" strike="noStrike" cap="none" dirty="0" smtClean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Any Questions?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  <a:latin typeface="+mj-lt"/>
                <a:hlinkClick r:id="rId3"/>
              </a:rPr>
              <a:t>joystrand@Maryland.gov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j-lt"/>
              </a:rPr>
            </a:br>
            <a:r>
              <a:rPr lang="en-US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j-lt"/>
              </a:rPr>
            </a:br>
            <a:r>
              <a:rPr lang="en-US" dirty="0" smtClean="0">
                <a:solidFill>
                  <a:schemeClr val="tx1"/>
                </a:solidFill>
                <a:latin typeface="+mj-lt"/>
              </a:rPr>
              <a:t>410.487.8050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sz="3200" b="1" i="0" u="none" strike="noStrike" cap="none" dirty="0">
              <a:solidFill>
                <a:schemeClr val="tx1"/>
              </a:solidFill>
              <a:sym typeface="Georgia"/>
            </a:endParaRPr>
          </a:p>
        </p:txBody>
      </p:sp>
      <p:cxnSp>
        <p:nvCxnSpPr>
          <p:cNvPr id="167" name="Shape 167"/>
          <p:cNvCxnSpPr/>
          <p:nvPr/>
        </p:nvCxnSpPr>
        <p:spPr>
          <a:xfrm>
            <a:off x="1362350" y="238025"/>
            <a:ext cx="6898200" cy="0"/>
          </a:xfrm>
          <a:prstGeom prst="straightConnector1">
            <a:avLst/>
          </a:prstGeom>
          <a:noFill/>
          <a:ln w="28575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Rectangle 3"/>
          <p:cNvSpPr/>
          <p:nvPr/>
        </p:nvSpPr>
        <p:spPr>
          <a:xfrm>
            <a:off x="2252870" y="393935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rgbClr val="980000"/>
              </a:buClr>
              <a:buSzPts val="1800"/>
            </a:pPr>
            <a:r>
              <a:rPr lang="en-US" sz="1200" i="1" dirty="0" smtClean="0">
                <a:solidFill>
                  <a:srgbClr val="980000"/>
                </a:solidFill>
                <a:sym typeface="Georgia"/>
              </a:rPr>
              <a:t>Note</a:t>
            </a:r>
            <a:r>
              <a:rPr lang="en-US" sz="1200" i="1" dirty="0">
                <a:solidFill>
                  <a:srgbClr val="980000"/>
                </a:solidFill>
                <a:sym typeface="Georgia"/>
              </a:rPr>
              <a:t>: </a:t>
            </a:r>
            <a:r>
              <a:rPr lang="en-US" sz="1200" i="1" dirty="0" smtClean="0">
                <a:solidFill>
                  <a:srgbClr val="980000"/>
                </a:solidFill>
                <a:sym typeface="Georgia"/>
              </a:rPr>
              <a:t>The information presented here are </a:t>
            </a:r>
            <a:r>
              <a:rPr lang="en-US" sz="1200" i="1" dirty="0">
                <a:solidFill>
                  <a:srgbClr val="980000"/>
                </a:solidFill>
                <a:sym typeface="Georgia"/>
              </a:rPr>
              <a:t>for informational purposes only and not for the purpose of providing legal advice. You should contact your attorney to obtain advice with respect to any particular issue or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Legislative History 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48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121" y="35955"/>
            <a:ext cx="6190277" cy="593677"/>
          </a:xfrm>
        </p:spPr>
        <p:txBody>
          <a:bodyPr>
            <a:normAutofit/>
          </a:bodyPr>
          <a:lstStyle/>
          <a:p>
            <a:r>
              <a:rPr lang="en-US" sz="3200" b="1" dirty="0"/>
              <a:t>Legislative Timeline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27046" y="539751"/>
          <a:ext cx="901695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724243" y="2343150"/>
            <a:ext cx="54641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dirty="0"/>
          </a:p>
        </p:txBody>
      </p:sp>
      <p:sp>
        <p:nvSpPr>
          <p:cNvPr id="6" name="Oval 5"/>
          <p:cNvSpPr/>
          <p:nvPr/>
        </p:nvSpPr>
        <p:spPr>
          <a:xfrm>
            <a:off x="1511334" y="2364362"/>
            <a:ext cx="54641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55538" y="2353837"/>
            <a:ext cx="54641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998360" y="2364362"/>
            <a:ext cx="54641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63953" y="2343150"/>
            <a:ext cx="54641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498968" y="2353837"/>
            <a:ext cx="54641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238793" y="2364362"/>
            <a:ext cx="54641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995815" y="2343150"/>
            <a:ext cx="54641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750204" y="2353837"/>
            <a:ext cx="54641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537294" y="2343150"/>
            <a:ext cx="54641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>
            <a:glow rad="127000">
              <a:srgbClr val="7030A0"/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0534" y="757974"/>
            <a:ext cx="77568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46" indent="-171446">
              <a:buFont typeface="Wingdings" panose="05000000000000000000" pitchFamily="2" charset="2"/>
              <a:buChar char="Ø"/>
            </a:pPr>
            <a:r>
              <a:rPr lang="en-US" sz="1100" b="1" dirty="0"/>
              <a:t>2011</a:t>
            </a:r>
            <a:r>
              <a:rPr lang="en-US" sz="1100" dirty="0"/>
              <a:t> GA enacts Protection for use of medical cannabis for patients and recommending physicians</a:t>
            </a:r>
          </a:p>
          <a:p>
            <a:pPr marL="171446" indent="-171446">
              <a:buFont typeface="Wingdings" panose="05000000000000000000" pitchFamily="2" charset="2"/>
              <a:buChar char="Ø"/>
            </a:pPr>
            <a:r>
              <a:rPr lang="en-US" sz="1100" b="1" dirty="0"/>
              <a:t>2012</a:t>
            </a:r>
            <a:r>
              <a:rPr lang="en-US" sz="1100" dirty="0"/>
              <a:t> 3 bills introduced for medical cannabis. All 3 fail but set the precedent for 2013 legislative victories</a:t>
            </a:r>
          </a:p>
          <a:p>
            <a:pPr marL="171446" indent="-171446">
              <a:buFont typeface="Wingdings" panose="05000000000000000000" pitchFamily="2" charset="2"/>
              <a:buChar char="Ø"/>
            </a:pPr>
            <a:r>
              <a:rPr lang="en-US" sz="1100" b="1" dirty="0"/>
              <a:t>2013</a:t>
            </a:r>
            <a:r>
              <a:rPr lang="en-US" sz="1100" dirty="0"/>
              <a:t> The GA created the MMCC for investigational use of medical cannabis</a:t>
            </a:r>
          </a:p>
          <a:p>
            <a:pPr marL="171446" indent="-171446">
              <a:buFont typeface="Wingdings" panose="05000000000000000000" pitchFamily="2" charset="2"/>
              <a:buChar char="Ø"/>
            </a:pPr>
            <a:r>
              <a:rPr lang="en-US" sz="1100" b="1" dirty="0"/>
              <a:t>2013</a:t>
            </a:r>
            <a:r>
              <a:rPr lang="en-US" sz="1100" dirty="0"/>
              <a:t> Law expanded to include caregiver protection</a:t>
            </a:r>
          </a:p>
          <a:p>
            <a:pPr marL="171446" indent="-171446">
              <a:buFont typeface="Wingdings" panose="05000000000000000000" pitchFamily="2" charset="2"/>
              <a:buChar char="Ø"/>
            </a:pPr>
            <a:r>
              <a:rPr lang="en-US" sz="1100" b="1" dirty="0"/>
              <a:t>2014</a:t>
            </a:r>
            <a:r>
              <a:rPr lang="en-US" sz="1100" dirty="0"/>
              <a:t> Legislation expands MMCC role to register physicians and conduct research for medicinal use cannabis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1772" y="3415535"/>
            <a:ext cx="77516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Wingdings" panose="05000000000000000000" pitchFamily="2" charset="2"/>
              <a:buChar char="Ø"/>
            </a:pPr>
            <a:r>
              <a:rPr lang="en-US" sz="1100" b="1" dirty="0"/>
              <a:t>2015</a:t>
            </a:r>
            <a:r>
              <a:rPr lang="en-US" sz="1100" dirty="0"/>
              <a:t> Authorizes MMCC to license growers, processors, register ITL’s and inspect facilities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US" sz="1100" b="1" dirty="0"/>
              <a:t>2015</a:t>
            </a:r>
            <a:r>
              <a:rPr lang="en-US" sz="1100" dirty="0"/>
              <a:t> MMCC receives high volume of applications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US" sz="1100" b="1" dirty="0"/>
              <a:t>2016</a:t>
            </a:r>
            <a:r>
              <a:rPr lang="en-US" sz="1100" dirty="0"/>
              <a:t> Dentists, podiatrists and certified nurse midwives added to certified providers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US" sz="1100" b="1" dirty="0"/>
              <a:t>2017</a:t>
            </a:r>
            <a:r>
              <a:rPr lang="en-US" sz="1100" dirty="0"/>
              <a:t> Prohibition of cannabis use in public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US" sz="1200" b="1" dirty="0"/>
              <a:t>2017 December 1</a:t>
            </a:r>
            <a:r>
              <a:rPr lang="en-US" sz="1200" b="1" baseline="30000" dirty="0"/>
              <a:t>st</a:t>
            </a:r>
            <a:r>
              <a:rPr lang="en-US" sz="1200" b="1" dirty="0"/>
              <a:t>  product became available and on the shelves for Maryland patients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1772" y="2459327"/>
            <a:ext cx="53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2011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1668" y="2459327"/>
            <a:ext cx="53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2012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66223" y="2467673"/>
            <a:ext cx="53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2013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26237" y="2459326"/>
            <a:ext cx="53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2013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3260" y="2459326"/>
            <a:ext cx="53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2014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8968" y="2458916"/>
            <a:ext cx="53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2015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2730" y="2467673"/>
            <a:ext cx="53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2015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17781" y="2467673"/>
            <a:ext cx="53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2016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6779" y="2458916"/>
            <a:ext cx="53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2017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57738" y="2467673"/>
            <a:ext cx="53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85411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763" y="132558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December 1</a:t>
            </a:r>
            <a:r>
              <a:rPr lang="en-US" sz="4400" baseline="30000" dirty="0" smtClean="0">
                <a:solidFill>
                  <a:schemeClr val="tx1"/>
                </a:solidFill>
              </a:rPr>
              <a:t>st</a:t>
            </a:r>
            <a:r>
              <a:rPr lang="en-US" sz="4400" dirty="0" smtClean="0">
                <a:solidFill>
                  <a:schemeClr val="tx1"/>
                </a:solidFill>
              </a:rPr>
              <a:t>, 2017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>
                <a:solidFill>
                  <a:srgbClr val="C00000"/>
                </a:solidFill>
              </a:rPr>
              <a:t/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71239" y="2319756"/>
            <a:ext cx="7337502" cy="1786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Product becomes available for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Maryland certified patients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271239" y="416959"/>
            <a:ext cx="7337502" cy="4002157"/>
          </a:xfrm>
          <a:prstGeom prst="rect">
            <a:avLst/>
          </a:prstGeom>
          <a:noFill/>
          <a:ln>
            <a:solidFill>
              <a:srgbClr val="C00000">
                <a:alpha val="4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04691" y="204571"/>
            <a:ext cx="7315201" cy="542561"/>
          </a:xfrm>
        </p:spPr>
        <p:txBody>
          <a:bodyPr/>
          <a:lstStyle/>
          <a:p>
            <a:pPr algn="ctr"/>
            <a:r>
              <a:rPr lang="en-US" dirty="0" smtClean="0"/>
              <a:t>Commission Composition 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1416204" y="892098"/>
            <a:ext cx="7203687" cy="3568390"/>
          </a:xfrm>
          <a:prstGeom prst="rect">
            <a:avLst/>
          </a:prstGeom>
          <a:noFill/>
          <a:ln w="19050">
            <a:noFill/>
          </a:ln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6200" algn="ctr"/>
            <a:r>
              <a:rPr lang="en-US" sz="2000" i="1" dirty="0" smtClean="0">
                <a:latin typeface="+mj-lt"/>
                <a:cs typeface="Times New Roman" panose="02020603050405020304" pitchFamily="18" charset="0"/>
              </a:rPr>
              <a:t>Chairman –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Brian Lopez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+mj-lt"/>
              <a:cs typeface="Times New Roman" panose="02020603050405020304" pitchFamily="18" charset="0"/>
            </a:endParaRPr>
          </a:p>
          <a:p>
            <a:pPr marL="76200" algn="ctr"/>
            <a:r>
              <a:rPr lang="en-US" sz="2000" i="1" dirty="0" smtClean="0">
                <a:latin typeface="+mj-lt"/>
                <a:cs typeface="Times New Roman" panose="02020603050405020304" pitchFamily="18" charset="0"/>
              </a:rPr>
              <a:t>Executive Director –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Joy A. Strand, MHA</a:t>
            </a:r>
            <a:br>
              <a:rPr lang="en-US" sz="2000" dirty="0" smtClean="0">
                <a:latin typeface="+mj-lt"/>
                <a:cs typeface="Times New Roman" panose="02020603050405020304" pitchFamily="18" charset="0"/>
              </a:rPr>
            </a:br>
            <a:r>
              <a:rPr lang="en-US" sz="2000" i="1" dirty="0" smtClean="0">
                <a:latin typeface="+mj-lt"/>
                <a:cs typeface="Times New Roman" panose="02020603050405020304" pitchFamily="18" charset="0"/>
              </a:rPr>
              <a:t>Deputy Director –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Lori M. Dodson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, M.S. MT(ASCP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)</a:t>
            </a:r>
          </a:p>
          <a:p>
            <a:pPr marL="76200" algn="ctr"/>
            <a:endParaRPr lang="en-US" sz="1800" dirty="0" smtClean="0">
              <a:latin typeface="+mj-lt"/>
              <a:cs typeface="Times New Roman" panose="02020603050405020304" pitchFamily="18" charset="0"/>
            </a:endParaRPr>
          </a:p>
          <a:p>
            <a:pPr marL="76200" algn="ctr"/>
            <a:endParaRPr lang="en-US" sz="1800" dirty="0">
              <a:latin typeface="+mj-lt"/>
              <a:cs typeface="Times New Roman" panose="02020603050405020304" pitchFamily="18" charset="0"/>
            </a:endParaRPr>
          </a:p>
          <a:p>
            <a:pPr marL="76200" algn="ctr"/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Commissioners = 16</a:t>
            </a:r>
          </a:p>
          <a:p>
            <a:pPr marL="76200" algn="ctr"/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76200" algn="ctr"/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	12.1.17 Staff = 19</a:t>
            </a:r>
          </a:p>
          <a:p>
            <a:pPr marL="76200"/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76200" algn="ctr"/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	6.15.18 Staff = 38</a:t>
            </a:r>
          </a:p>
          <a:p>
            <a:pPr marL="76200"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38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82751" y="1037062"/>
            <a:ext cx="6724441" cy="262053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+mj-lt"/>
              </a:rPr>
              <a:t>Qualified Patient, </a:t>
            </a:r>
            <a:br>
              <a:rPr lang="en-US" sz="4000" dirty="0" smtClean="0">
                <a:solidFill>
                  <a:schemeClr val="tx1"/>
                </a:solidFill>
                <a:latin typeface="+mj-lt"/>
              </a:rPr>
            </a:br>
            <a:r>
              <a:rPr lang="en-US" sz="4000" dirty="0" smtClean="0">
                <a:solidFill>
                  <a:schemeClr val="tx1"/>
                </a:solidFill>
                <a:latin typeface="+mj-lt"/>
              </a:rPr>
              <a:t>Certifying Provider or </a:t>
            </a:r>
            <a:br>
              <a:rPr lang="en-US" sz="4000" dirty="0" smtClean="0">
                <a:solidFill>
                  <a:schemeClr val="tx1"/>
                </a:solidFill>
                <a:latin typeface="+mj-lt"/>
              </a:rPr>
            </a:br>
            <a:r>
              <a:rPr lang="en-US" sz="4000" dirty="0" smtClean="0">
                <a:solidFill>
                  <a:schemeClr val="tx1"/>
                </a:solidFill>
                <a:latin typeface="+mj-lt"/>
              </a:rPr>
              <a:t>Caregiver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3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83498"/>
            <a:ext cx="7237140" cy="70768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Patient &amp; Caregiver Registration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1371600" y="842668"/>
            <a:ext cx="7237140" cy="3703392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Online registration – mmcc.Maryland.gov</a:t>
            </a:r>
          </a:p>
          <a:p>
            <a:r>
              <a:rPr lang="en-US" sz="2400" dirty="0" smtClean="0"/>
              <a:t>Upload personal information and recent photo</a:t>
            </a:r>
          </a:p>
          <a:p>
            <a:r>
              <a:rPr lang="en-US" sz="2400" dirty="0" smtClean="0"/>
              <a:t>MMCC issues unique identifier via email</a:t>
            </a:r>
          </a:p>
          <a:p>
            <a:r>
              <a:rPr lang="en-US" sz="2400" dirty="0" smtClean="0"/>
              <a:t>Patient designates caregiver upon registration</a:t>
            </a:r>
          </a:p>
          <a:p>
            <a:r>
              <a:rPr lang="en-US" sz="2400" dirty="0" smtClean="0"/>
              <a:t>Patient visits certifying provider who writes recommendation for patient via website</a:t>
            </a:r>
          </a:p>
          <a:p>
            <a:r>
              <a:rPr lang="en-US" sz="2400" dirty="0" smtClean="0"/>
              <a:t>Patient may then purchase cannabis from Maryland licensed dispensary</a:t>
            </a:r>
          </a:p>
          <a:p>
            <a:pPr marL="8890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61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449" y="48557"/>
            <a:ext cx="7281745" cy="75433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Provider Registration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1360448" y="1147293"/>
            <a:ext cx="7281745" cy="340535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Be </a:t>
            </a:r>
            <a:r>
              <a:rPr lang="en-US" sz="2000" dirty="0"/>
              <a:t>a licensed provider in good standing in </a:t>
            </a:r>
            <a:r>
              <a:rPr lang="en-US" sz="2000" dirty="0" smtClean="0"/>
              <a:t>Maryland</a:t>
            </a:r>
          </a:p>
          <a:p>
            <a:pPr marL="571500" lvl="1" indent="0">
              <a:buNone/>
            </a:pPr>
            <a:r>
              <a:rPr lang="en-US" sz="2000" dirty="0" smtClean="0"/>
              <a:t>Physician, NP, Cert. Nurse Mid-Wife, Podiatrist, Dentist</a:t>
            </a:r>
          </a:p>
          <a:p>
            <a:pPr marL="571500" lvl="1" indent="0">
              <a:buNone/>
            </a:pPr>
            <a:endParaRPr lang="en-US" sz="2000" dirty="0"/>
          </a:p>
          <a:p>
            <a:r>
              <a:rPr lang="en-US" sz="2000" dirty="0" smtClean="0"/>
              <a:t>Online registration – mmcc.Maryland.gov </a:t>
            </a:r>
          </a:p>
          <a:p>
            <a:endParaRPr lang="en-US" sz="2000" dirty="0" smtClean="0"/>
          </a:p>
          <a:p>
            <a:r>
              <a:rPr lang="en-US" sz="2000" dirty="0" smtClean="0"/>
              <a:t>Renew registration every two (2) years</a:t>
            </a:r>
          </a:p>
          <a:p>
            <a:pPr marL="88900" indent="0">
              <a:buNone/>
            </a:pPr>
            <a:endParaRPr lang="en-US" sz="2000" dirty="0" smtClean="0"/>
          </a:p>
          <a:p>
            <a:r>
              <a:rPr lang="en-US" sz="2000" dirty="0" smtClean="0"/>
              <a:t>Specify conditions they will or will not certify for </a:t>
            </a:r>
          </a:p>
        </p:txBody>
      </p:sp>
    </p:spTree>
    <p:extLst>
      <p:ext uri="{BB962C8B-B14F-4D97-AF65-F5344CB8AC3E}">
        <p14:creationId xmlns:p14="http://schemas.microsoft.com/office/powerpoint/2010/main" val="6099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14778</TotalTime>
  <Words>738</Words>
  <Application>Microsoft Office PowerPoint</Application>
  <PresentationFormat>On-screen Show (16:9)</PresentationFormat>
  <Paragraphs>145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Century Gothic</vt:lpstr>
      <vt:lpstr>Georgia</vt:lpstr>
      <vt:lpstr>Times New Roman</vt:lpstr>
      <vt:lpstr>Wingdings</vt:lpstr>
      <vt:lpstr>Wingdings 3</vt:lpstr>
      <vt:lpstr>Wisp</vt:lpstr>
      <vt:lpstr>      Natalie M. LaPrade  Maryland Medical Cannabis Commission  </vt:lpstr>
      <vt:lpstr>MMCC Core Competencies </vt:lpstr>
      <vt:lpstr>Legislative History </vt:lpstr>
      <vt:lpstr>Legislative Timeline</vt:lpstr>
      <vt:lpstr>December 1st, 2017   </vt:lpstr>
      <vt:lpstr>Commission Composition </vt:lpstr>
      <vt:lpstr>Qualified Patient,  Certifying Provider or  Caregiver </vt:lpstr>
      <vt:lpstr>Patient &amp; Caregiver Registration</vt:lpstr>
      <vt:lpstr>Provider Registration</vt:lpstr>
      <vt:lpstr>Qualifying Medical Conditions</vt:lpstr>
      <vt:lpstr>PowerPoint Presentation</vt:lpstr>
      <vt:lpstr>Limits on Medical Cannabis</vt:lpstr>
      <vt:lpstr>Patient/Provider Statistics  </vt:lpstr>
      <vt:lpstr>Statewide Cannabis Patient Statistics 6.18.18 </vt:lpstr>
      <vt:lpstr>Industry Categories</vt:lpstr>
      <vt:lpstr>Medical Cannabis Products in MD </vt:lpstr>
      <vt:lpstr>PowerPoint Presentation</vt:lpstr>
      <vt:lpstr>METRC™  </vt:lpstr>
      <vt:lpstr>Maryland Medical Cannabis Sales Dec 2017 – May 2018</vt:lpstr>
      <vt:lpstr>Any Questions?   joystrand@Maryland.gov  410.487.8050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 Medical Cannabis Commission Program Updates</dc:title>
  <dc:creator>Kevyn Dodson</dc:creator>
  <cp:lastModifiedBy>Fitzgerald, Paul (EOL)</cp:lastModifiedBy>
  <cp:revision>266</cp:revision>
  <cp:lastPrinted>2018-05-22T20:50:59Z</cp:lastPrinted>
  <dcterms:modified xsi:type="dcterms:W3CDTF">2018-06-25T19:41:07Z</dcterms:modified>
</cp:coreProperties>
</file>