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22"/>
  </p:notesMasterIdLst>
  <p:sldIdLst>
    <p:sldId id="256" r:id="rId2"/>
    <p:sldId id="257" r:id="rId3"/>
    <p:sldId id="258" r:id="rId4"/>
    <p:sldId id="265" r:id="rId5"/>
    <p:sldId id="266" r:id="rId6"/>
    <p:sldId id="267" r:id="rId7"/>
    <p:sldId id="268" r:id="rId8"/>
    <p:sldId id="269" r:id="rId9"/>
    <p:sldId id="270" r:id="rId10"/>
    <p:sldId id="271" r:id="rId11"/>
    <p:sldId id="272" r:id="rId12"/>
    <p:sldId id="274" r:id="rId13"/>
    <p:sldId id="275" r:id="rId14"/>
    <p:sldId id="260" r:id="rId15"/>
    <p:sldId id="261" r:id="rId16"/>
    <p:sldId id="264" r:id="rId17"/>
    <p:sldId id="262" r:id="rId18"/>
    <p:sldId id="263" r:id="rId19"/>
    <p:sldId id="276" r:id="rId20"/>
    <p:sldId id="277" r:id="rId21"/>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84" y="6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FC6F606-0C5F-434C-BE35-1A1A5AA6CEC5}" type="datetimeFigureOut">
              <a:rPr lang="en-US" smtClean="0"/>
              <a:t>6/15/2018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805EE7B-011A-4D3E-9C02-6D50CEBBE8B8}" type="slidenum">
              <a:rPr lang="en-US" smtClean="0"/>
              <a:t>‹#›</a:t>
            </a:fld>
            <a:endParaRPr lang="en-US"/>
          </a:p>
        </p:txBody>
      </p:sp>
    </p:spTree>
    <p:extLst>
      <p:ext uri="{BB962C8B-B14F-4D97-AF65-F5344CB8AC3E}">
        <p14:creationId xmlns:p14="http://schemas.microsoft.com/office/powerpoint/2010/main" val="4219651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05EE7B-011A-4D3E-9C02-6D50CEBBE8B8}" type="slidenum">
              <a:rPr lang="en-US" smtClean="0"/>
              <a:t>19</a:t>
            </a:fld>
            <a:endParaRPr lang="en-US"/>
          </a:p>
        </p:txBody>
      </p:sp>
    </p:spTree>
    <p:extLst>
      <p:ext uri="{BB962C8B-B14F-4D97-AF65-F5344CB8AC3E}">
        <p14:creationId xmlns:p14="http://schemas.microsoft.com/office/powerpoint/2010/main" val="2371120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fld id="{96C396D9-F078-4487-9E09-9BFBA3C636F6}" type="datetimeFigureOut">
              <a:rPr lang="en-US" smtClean="0"/>
              <a:pPr/>
              <a:t>6/15/2018</a:t>
            </a:fld>
            <a:endParaRPr lang="en-US"/>
          </a:p>
        </p:txBody>
      </p:sp>
      <p:sp>
        <p:nvSpPr>
          <p:cNvPr id="5" name="Footer Placeholder 4"/>
          <p:cNvSpPr>
            <a:spLocks noGrp="1"/>
          </p:cNvSpPr>
          <p:nvPr>
            <p:ph type="ftr" sz="quarter" idx="11"/>
          </p:nvPr>
        </p:nvSpPr>
        <p:spPr bwMode="gray">
          <a:xfrm rot="5400000">
            <a:off x="6236210" y="3264407"/>
            <a:ext cx="3859795" cy="228659"/>
          </a:xfrm>
        </p:spPr>
        <p:txBody>
          <a:bodyPr/>
          <a:lstStyle>
            <a:lvl1pPr>
              <a:defRPr b="0" i="0">
                <a:solidFill>
                  <a:schemeClr val="bg1"/>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81B90648-01D7-43BD-B00B-A01EA607E141}" type="slidenum">
              <a:rPr lang="en-US" smtClean="0"/>
              <a:pPr/>
              <a:t>‹#›</a:t>
            </a:fld>
            <a:endParaRPr lang="en-US"/>
          </a:p>
        </p:txBody>
      </p:sp>
    </p:spTree>
    <p:extLst>
      <p:ext uri="{BB962C8B-B14F-4D97-AF65-F5344CB8AC3E}">
        <p14:creationId xmlns:p14="http://schemas.microsoft.com/office/powerpoint/2010/main" val="217555757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C396D9-F078-4487-9E09-9BFBA3C636F6}" type="datetimeFigureOut">
              <a:rPr lang="en-US" smtClean="0"/>
              <a:pPr/>
              <a:t>6/15/2018</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21562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6C396D9-F078-4487-9E09-9BFBA3C636F6}"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2338317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6C396D9-F078-4487-9E09-9BFBA3C636F6}"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4000981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C396D9-F078-4487-9E09-9BFBA3C636F6}"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79425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C396D9-F078-4487-9E09-9BFBA3C636F6}" type="datetimeFigureOut">
              <a:rPr lang="en-US" smtClean="0"/>
              <a:pPr/>
              <a:t>6/15/2018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3259967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C396D9-F078-4487-9E09-9BFBA3C636F6}" type="datetimeFigureOut">
              <a:rPr lang="en-US" smtClean="0"/>
              <a:pPr/>
              <a:t>6/15/2018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3530041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396D9-F078-4487-9E09-9BFBA3C636F6}"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2335321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396D9-F078-4487-9E09-9BFBA3C636F6}"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396236395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396D9-F078-4487-9E09-9BFBA3C636F6}"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81B90648-01D7-43BD-B00B-A01EA607E141}" type="slidenum">
              <a:rPr lang="en-US" smtClean="0"/>
              <a:pPr/>
              <a:t>‹#›</a:t>
            </a:fld>
            <a:endParaRPr lang="en-US"/>
          </a:p>
        </p:txBody>
      </p:sp>
    </p:spTree>
    <p:extLst>
      <p:ext uri="{BB962C8B-B14F-4D97-AF65-F5344CB8AC3E}">
        <p14:creationId xmlns:p14="http://schemas.microsoft.com/office/powerpoint/2010/main" val="1603009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C396D9-F078-4487-9E09-9BFBA3C636F6}" type="datetimeFigureOut">
              <a:rPr lang="en-US" smtClean="0"/>
              <a:pPr/>
              <a:t>6/15/2018</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81B90648-01D7-43BD-B00B-A01EA607E141}" type="slidenum">
              <a:rPr lang="en-US" smtClean="0"/>
              <a:pPr/>
              <a:t>‹#›</a:t>
            </a:fld>
            <a:endParaRPr lang="en-US"/>
          </a:p>
        </p:txBody>
      </p:sp>
    </p:spTree>
    <p:extLst>
      <p:ext uri="{BB962C8B-B14F-4D97-AF65-F5344CB8AC3E}">
        <p14:creationId xmlns:p14="http://schemas.microsoft.com/office/powerpoint/2010/main" val="8099248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396D9-F078-4487-9E09-9BFBA3C636F6}" type="datetimeFigureOut">
              <a:rPr lang="en-US" smtClean="0"/>
              <a:pPr/>
              <a:t>6/15/2018</a:t>
            </a:fld>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81B90648-01D7-43BD-B00B-A01EA607E141}" type="slidenum">
              <a:rPr lang="en-US" smtClean="0"/>
              <a:pPr/>
              <a:t>‹#›</a:t>
            </a:fld>
            <a:endParaRPr lang="en-US"/>
          </a:p>
        </p:txBody>
      </p:sp>
    </p:spTree>
    <p:extLst>
      <p:ext uri="{BB962C8B-B14F-4D97-AF65-F5344CB8AC3E}">
        <p14:creationId xmlns:p14="http://schemas.microsoft.com/office/powerpoint/2010/main" val="186872919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C396D9-F078-4487-9E09-9BFBA3C636F6}" type="datetimeFigureOut">
              <a:rPr lang="en-US" smtClean="0"/>
              <a:pPr/>
              <a:t>6/15/2018</a:t>
            </a:fld>
            <a:endParaRPr lang="en-US"/>
          </a:p>
        </p:txBody>
      </p:sp>
      <p:sp>
        <p:nvSpPr>
          <p:cNvPr id="8" name="Footer Placeholder 7"/>
          <p:cNvSpPr>
            <a:spLocks noGrp="1"/>
          </p:cNvSpPr>
          <p:nvPr>
            <p:ph type="ftr" sz="quarter" idx="11"/>
          </p:nvPr>
        </p:nvSpPr>
        <p:spPr/>
        <p:txBody>
          <a:bodyPr/>
          <a:lstStyle/>
          <a:p>
            <a:endParaRPr lang="en-US"/>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81B90648-01D7-43BD-B00B-A01EA607E141}" type="slidenum">
              <a:rPr lang="en-US" smtClean="0"/>
              <a:pPr/>
              <a:t>‹#›</a:t>
            </a:fld>
            <a:endParaRPr lang="en-US"/>
          </a:p>
        </p:txBody>
      </p:sp>
    </p:spTree>
    <p:extLst>
      <p:ext uri="{BB962C8B-B14F-4D97-AF65-F5344CB8AC3E}">
        <p14:creationId xmlns:p14="http://schemas.microsoft.com/office/powerpoint/2010/main" val="401648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C396D9-F078-4487-9E09-9BFBA3C636F6}" type="datetimeFigureOut">
              <a:rPr lang="en-US" smtClean="0"/>
              <a:pPr/>
              <a:t>6/15/2018</a:t>
            </a:fld>
            <a:endParaRPr lang="en-US"/>
          </a:p>
        </p:txBody>
      </p:sp>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81B90648-01D7-43BD-B00B-A01EA607E141}" type="slidenum">
              <a:rPr lang="en-US" smtClean="0"/>
              <a:pPr/>
              <a:t>‹#›</a:t>
            </a:fld>
            <a:endParaRPr lang="en-US"/>
          </a:p>
        </p:txBody>
      </p:sp>
    </p:spTree>
    <p:extLst>
      <p:ext uri="{BB962C8B-B14F-4D97-AF65-F5344CB8AC3E}">
        <p14:creationId xmlns:p14="http://schemas.microsoft.com/office/powerpoint/2010/main" val="394422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396D9-F078-4487-9E09-9BFBA3C636F6}" type="datetimeFigureOut">
              <a:rPr lang="en-US" smtClean="0"/>
              <a:pPr/>
              <a:t>6/15/2018</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285524992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C396D9-F078-4487-9E09-9BFBA3C636F6}" type="datetimeFigureOut">
              <a:rPr lang="en-US" smtClean="0"/>
              <a:pPr/>
              <a:t>6/15/2018</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143868430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C396D9-F078-4487-9E09-9BFBA3C636F6}" type="datetimeFigureOut">
              <a:rPr lang="en-US" smtClean="0"/>
              <a:pPr/>
              <a:t>6/15/2018</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81B90648-01D7-43BD-B00B-A01EA607E141}" type="slidenum">
              <a:rPr lang="en-US" smtClean="0"/>
              <a:pPr/>
              <a:t>‹#›</a:t>
            </a:fld>
            <a:endParaRPr lang="en-US"/>
          </a:p>
        </p:txBody>
      </p:sp>
    </p:spTree>
    <p:extLst>
      <p:ext uri="{BB962C8B-B14F-4D97-AF65-F5344CB8AC3E}">
        <p14:creationId xmlns:p14="http://schemas.microsoft.com/office/powerpoint/2010/main" val="166012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96C396D9-F078-4487-9E09-9BFBA3C636F6}" type="datetimeFigureOut">
              <a:rPr lang="en-US" smtClean="0"/>
              <a:pPr/>
              <a:t>6/15/2018</a:t>
            </a:fld>
            <a:endParaRPr lang="en-US"/>
          </a:p>
        </p:txBody>
      </p:sp>
      <p:sp>
        <p:nvSpPr>
          <p:cNvPr id="5" name="Footer Placeholder 4"/>
          <p:cNvSpPr>
            <a:spLocks noGrp="1"/>
          </p:cNvSpPr>
          <p:nvPr>
            <p:ph type="ftr" sz="quarter" idx="3"/>
          </p:nvPr>
        </p:nvSpPr>
        <p:spPr>
          <a:xfrm>
            <a:off x="590843" y="6365498"/>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616" y="295730"/>
            <a:ext cx="791308" cy="767687"/>
          </a:xfrm>
          <a:prstGeom prst="rect">
            <a:avLst/>
          </a:prstGeom>
        </p:spPr>
        <p:txBody>
          <a:bodyPr vert="horz" lIns="91440" tIns="45720" rIns="91440" bIns="45720" rtlCol="0" anchor="b"/>
          <a:lstStyle>
            <a:lvl1pPr algn="ctr">
              <a:defRPr sz="2800" b="0" i="0">
                <a:solidFill>
                  <a:schemeClr val="bg1"/>
                </a:solidFill>
              </a:defRPr>
            </a:lvl1pPr>
          </a:lstStyle>
          <a:p>
            <a:fld id="{81B90648-01D7-43BD-B00B-A01EA607E141}" type="slidenum">
              <a:rPr lang="en-US" smtClean="0"/>
              <a:pPr/>
              <a:t>‹#›</a:t>
            </a:fld>
            <a:endParaRPr lang="en-US"/>
          </a:p>
        </p:txBody>
      </p:sp>
    </p:spTree>
    <p:extLst>
      <p:ext uri="{BB962C8B-B14F-4D97-AF65-F5344CB8AC3E}">
        <p14:creationId xmlns:p14="http://schemas.microsoft.com/office/powerpoint/2010/main" val="1347284213"/>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 id="2147483954" r:id="rId13"/>
    <p:sldLayoutId id="2147483955" r:id="rId14"/>
    <p:sldLayoutId id="2147483956" r:id="rId15"/>
    <p:sldLayoutId id="2147483957" r:id="rId16"/>
    <p:sldLayoutId id="2147483958"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Elements of a Sound Decision</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Cheri Ruch</a:t>
            </a:r>
          </a:p>
          <a:p>
            <a:r>
              <a:rPr lang="en-US" dirty="0" smtClean="0"/>
              <a:t>Douglas McDermott</a:t>
            </a:r>
          </a:p>
          <a:p>
            <a:r>
              <a:rPr lang="en-US" dirty="0" smtClean="0"/>
              <a:t>Charnelle Bjelkengren</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514350" indent="-514350">
              <a:buClr>
                <a:schemeClr val="tx2"/>
              </a:buClr>
              <a:buAutoNum type="arabicPeriod" startAt="2"/>
            </a:pPr>
            <a:r>
              <a:rPr lang="en-US" dirty="0" smtClean="0"/>
              <a:t>Misconduct</a:t>
            </a:r>
            <a:endParaRPr lang="en-US" dirty="0"/>
          </a:p>
          <a:p>
            <a:pPr marL="914400" lvl="1" indent="-514350">
              <a:buClr>
                <a:schemeClr val="tx2"/>
              </a:buClr>
              <a:buAutoNum type="alphaLcPeriod"/>
            </a:pPr>
            <a:r>
              <a:rPr lang="en-US" dirty="0" smtClean="0"/>
              <a:t>Nature of misconduct</a:t>
            </a:r>
          </a:p>
          <a:p>
            <a:pPr marL="914400" lvl="1" indent="-514350">
              <a:buClr>
                <a:schemeClr val="tx2"/>
              </a:buClr>
              <a:buAutoNum type="alphaLcPeriod"/>
            </a:pPr>
            <a:r>
              <a:rPr lang="en-US" dirty="0" smtClean="0"/>
              <a:t>Prior warnings, who gave the warnings, reason for the warnings, dates of warnings, and types of warnings (written or verbal).</a:t>
            </a:r>
          </a:p>
          <a:p>
            <a:pPr marL="400050" lvl="1" indent="0">
              <a:buNone/>
            </a:pPr>
            <a:endParaRPr lang="en-US" dirty="0" smtClean="0"/>
          </a:p>
        </p:txBody>
      </p:sp>
    </p:spTree>
    <p:extLst>
      <p:ext uri="{BB962C8B-B14F-4D97-AF65-F5344CB8AC3E}">
        <p14:creationId xmlns:p14="http://schemas.microsoft.com/office/powerpoint/2010/main" val="919736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514350" indent="-514350">
              <a:buClr>
                <a:schemeClr val="tx2"/>
              </a:buClr>
              <a:buAutoNum type="arabicPeriod" startAt="3"/>
            </a:pPr>
            <a:r>
              <a:rPr lang="en-US" dirty="0" smtClean="0"/>
              <a:t>Overpayments</a:t>
            </a:r>
          </a:p>
          <a:p>
            <a:pPr marL="857250" lvl="1" indent="-514350">
              <a:buClr>
                <a:schemeClr val="tx2"/>
              </a:buClr>
              <a:buFont typeface="+mj-lt"/>
              <a:buAutoNum type="alphaLcPeriod"/>
            </a:pPr>
            <a:r>
              <a:rPr lang="en-US" dirty="0" smtClean="0"/>
              <a:t>Amount of benefits paid each week</a:t>
            </a:r>
          </a:p>
          <a:p>
            <a:pPr marL="857250" lvl="1" indent="-514350">
              <a:buClr>
                <a:schemeClr val="tx2"/>
              </a:buClr>
              <a:buFont typeface="+mj-lt"/>
              <a:buAutoNum type="alphaLcPeriod"/>
            </a:pPr>
            <a:r>
              <a:rPr lang="en-US" dirty="0" smtClean="0"/>
              <a:t>Regular or conditional</a:t>
            </a:r>
          </a:p>
          <a:p>
            <a:pPr marL="857250" lvl="1" indent="-514350">
              <a:buClr>
                <a:schemeClr val="tx2"/>
              </a:buClr>
              <a:buFont typeface="+mj-lt"/>
              <a:buAutoNum type="alphaLcPeriod"/>
            </a:pPr>
            <a:r>
              <a:rPr lang="en-US" dirty="0" smtClean="0"/>
              <a:t>Dates of any employment and wages 		earned each week</a:t>
            </a:r>
          </a:p>
          <a:p>
            <a:pPr marL="857250" lvl="1" indent="-514350">
              <a:buClr>
                <a:schemeClr val="tx2"/>
              </a:buClr>
              <a:buFont typeface="+mj-lt"/>
              <a:buAutoNum type="alphaLcPeriod"/>
            </a:pPr>
            <a:r>
              <a:rPr lang="en-US" dirty="0" smtClean="0"/>
              <a:t>Amount of overpayment</a:t>
            </a:r>
          </a:p>
          <a:p>
            <a:pPr marL="857250" lvl="1" indent="-514350">
              <a:buClr>
                <a:schemeClr val="tx2"/>
              </a:buClr>
              <a:buFont typeface="+mj-lt"/>
              <a:buAutoNum type="alphaLcPeriod"/>
            </a:pPr>
            <a:r>
              <a:rPr lang="en-US" dirty="0" smtClean="0"/>
              <a:t>Fault and Waiver</a:t>
            </a:r>
          </a:p>
        </p:txBody>
      </p:sp>
    </p:spTree>
    <p:extLst>
      <p:ext uri="{BB962C8B-B14F-4D97-AF65-F5344CB8AC3E}">
        <p14:creationId xmlns:p14="http://schemas.microsoft.com/office/powerpoint/2010/main" val="828514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Credibility</a:t>
            </a:r>
            <a:endParaRPr lang="en-US" i="1" dirty="0"/>
          </a:p>
        </p:txBody>
      </p:sp>
      <p:sp>
        <p:nvSpPr>
          <p:cNvPr id="3" name="Content Placeholder 2"/>
          <p:cNvSpPr>
            <a:spLocks noGrp="1"/>
          </p:cNvSpPr>
          <p:nvPr>
            <p:ph idx="1"/>
          </p:nvPr>
        </p:nvSpPr>
        <p:spPr>
          <a:xfrm>
            <a:off x="533400" y="2209800"/>
            <a:ext cx="7315199" cy="4191000"/>
          </a:xfrm>
        </p:spPr>
        <p:txBody>
          <a:bodyPr>
            <a:normAutofit/>
          </a:bodyPr>
          <a:lstStyle/>
          <a:p>
            <a:pPr marL="0" indent="0">
              <a:buClr>
                <a:schemeClr val="tx2"/>
              </a:buClr>
              <a:buNone/>
            </a:pPr>
            <a:r>
              <a:rPr lang="en-US" u="sng" dirty="0" smtClean="0"/>
              <a:t>Finding of Fact: </a:t>
            </a:r>
          </a:p>
          <a:p>
            <a:pPr marL="402336" lvl="1" indent="0">
              <a:buClr>
                <a:schemeClr val="tx2"/>
              </a:buClr>
              <a:buNone/>
            </a:pPr>
            <a:r>
              <a:rPr lang="en-US" sz="1800" dirty="0" smtClean="0"/>
              <a:t>The </a:t>
            </a:r>
            <a:r>
              <a:rPr lang="en-US" sz="1800" dirty="0"/>
              <a:t>parties’ testimony conflicted regarding the manner in which the job ended.  </a:t>
            </a:r>
            <a:r>
              <a:rPr lang="en-US" sz="1800" dirty="0" smtClean="0"/>
              <a:t>In </a:t>
            </a:r>
            <a:r>
              <a:rPr lang="en-US" sz="1800" dirty="0"/>
              <a:t>resolving this conflict, the attitude, demeanor, capacity for candor, and motivation of the witnesses was considered.  </a:t>
            </a:r>
            <a:r>
              <a:rPr lang="en-US" sz="1800" dirty="0" smtClean="0"/>
              <a:t>The </a:t>
            </a:r>
            <a:r>
              <a:rPr lang="en-US" sz="1800" dirty="0"/>
              <a:t>totality of the circumstances and the logical persuasiveness of the parties’ respective positions in light of those total circumstances were also considered.  </a:t>
            </a:r>
            <a:r>
              <a:rPr lang="en-US" sz="1800" dirty="0" smtClean="0"/>
              <a:t>The </a:t>
            </a:r>
            <a:r>
              <a:rPr lang="en-US" sz="1800" dirty="0"/>
              <a:t>testimony offered by AAAAA was more credible than the testimony offered by the BBBBB.  Based on this finding, further findings of fact are set forth below.</a:t>
            </a:r>
          </a:p>
          <a:p>
            <a:endParaRPr lang="en-US" dirty="0"/>
          </a:p>
        </p:txBody>
      </p:sp>
    </p:spTree>
    <p:extLst>
      <p:ext uri="{BB962C8B-B14F-4D97-AF65-F5344CB8AC3E}">
        <p14:creationId xmlns:p14="http://schemas.microsoft.com/office/powerpoint/2010/main" val="1707263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Credibility</a:t>
            </a:r>
            <a:endParaRPr lang="en-US" i="1" dirty="0"/>
          </a:p>
        </p:txBody>
      </p:sp>
      <p:sp>
        <p:nvSpPr>
          <p:cNvPr id="3" name="Content Placeholder 2"/>
          <p:cNvSpPr>
            <a:spLocks noGrp="1"/>
          </p:cNvSpPr>
          <p:nvPr>
            <p:ph idx="1"/>
          </p:nvPr>
        </p:nvSpPr>
        <p:spPr>
          <a:xfrm>
            <a:off x="457200" y="2286000"/>
            <a:ext cx="7543799" cy="3733800"/>
          </a:xfrm>
        </p:spPr>
        <p:txBody>
          <a:bodyPr>
            <a:normAutofit/>
          </a:bodyPr>
          <a:lstStyle/>
          <a:p>
            <a:pPr marL="0" indent="0">
              <a:buClr>
                <a:schemeClr val="tx2"/>
              </a:buClr>
              <a:buNone/>
            </a:pPr>
            <a:r>
              <a:rPr lang="en-US" u="sng" dirty="0" smtClean="0"/>
              <a:t>Conclusion of Law: </a:t>
            </a:r>
          </a:p>
          <a:p>
            <a:pPr marL="402336" lvl="1" indent="0">
              <a:buClr>
                <a:schemeClr val="tx2"/>
              </a:buClr>
              <a:buNone/>
            </a:pPr>
            <a:r>
              <a:rPr lang="en-US" sz="2000" dirty="0" smtClean="0"/>
              <a:t>As </a:t>
            </a:r>
            <a:r>
              <a:rPr lang="en-US" sz="2000" dirty="0"/>
              <a:t>stated in the Findings of Fact, the testimony offered by AAAAA regarding the manner in which the job ended is more logically persuasive than BBBBB’s.  </a:t>
            </a:r>
            <a:r>
              <a:rPr lang="en-US" sz="2000" dirty="0" smtClean="0"/>
              <a:t>In </a:t>
            </a:r>
            <a:r>
              <a:rPr lang="en-US" sz="2000" dirty="0"/>
              <a:t>entering </a:t>
            </a:r>
            <a:r>
              <a:rPr lang="en-US" sz="2000" dirty="0" smtClean="0"/>
              <a:t>that finding I </a:t>
            </a:r>
            <a:r>
              <a:rPr lang="en-US" sz="2000" dirty="0"/>
              <a:t>need not be persuaded beyond a reasonable doubt as to the true state of affairs, nor must the persuasive evidence be clear, cogent, and convincing.  </a:t>
            </a:r>
            <a:r>
              <a:rPr lang="en-US" sz="2000" dirty="0" smtClean="0"/>
              <a:t>I </a:t>
            </a:r>
            <a:r>
              <a:rPr lang="en-US" sz="2000" dirty="0"/>
              <a:t>only need to determine what most likely happened.  </a:t>
            </a:r>
            <a:r>
              <a:rPr lang="en-US" sz="2000" i="1" dirty="0"/>
              <a:t>In re Murphy</a:t>
            </a:r>
            <a:r>
              <a:rPr lang="en-US" sz="2000" dirty="0"/>
              <a:t>, </a:t>
            </a:r>
            <a:r>
              <a:rPr lang="en-US" sz="2000" dirty="0" err="1"/>
              <a:t>Empl</a:t>
            </a:r>
            <a:r>
              <a:rPr lang="en-US" sz="2000" dirty="0"/>
              <a:t>. Sec. </a:t>
            </a:r>
            <a:r>
              <a:rPr lang="en-US" sz="2000" dirty="0" err="1"/>
              <a:t>Comm’r</a:t>
            </a:r>
            <a:r>
              <a:rPr lang="en-US" sz="2000" dirty="0"/>
              <a:t> Dec. 2d 750 (1984).</a:t>
            </a:r>
          </a:p>
          <a:p>
            <a:endParaRPr lang="en-US" dirty="0"/>
          </a:p>
        </p:txBody>
      </p:sp>
    </p:spTree>
    <p:extLst>
      <p:ext uri="{BB962C8B-B14F-4D97-AF65-F5344CB8AC3E}">
        <p14:creationId xmlns:p14="http://schemas.microsoft.com/office/powerpoint/2010/main" val="2542834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I</a:t>
            </a:r>
            <a:br>
              <a:rPr lang="en-US" dirty="0" smtClean="0"/>
            </a:br>
            <a:r>
              <a:rPr lang="en-US" dirty="0" smtClean="0"/>
              <a:t>Evidence</a:t>
            </a:r>
            <a:endParaRPr lang="en-US" dirty="0"/>
          </a:p>
        </p:txBody>
      </p:sp>
      <p:sp>
        <p:nvSpPr>
          <p:cNvPr id="5" name="Content Placeholder 4"/>
          <p:cNvSpPr>
            <a:spLocks noGrp="1"/>
          </p:cNvSpPr>
          <p:nvPr>
            <p:ph idx="1"/>
          </p:nvPr>
        </p:nvSpPr>
        <p:spPr>
          <a:xfrm>
            <a:off x="533401" y="2286000"/>
            <a:ext cx="7467599" cy="4038600"/>
          </a:xfrm>
        </p:spPr>
        <p:txBody>
          <a:bodyPr>
            <a:normAutofit fontScale="85000" lnSpcReduction="20000"/>
          </a:bodyPr>
          <a:lstStyle/>
          <a:p>
            <a:pPr marL="514350" indent="-514350">
              <a:buClr>
                <a:schemeClr val="tx2"/>
              </a:buClr>
              <a:buFont typeface="+mj-lt"/>
              <a:buAutoNum type="arabicPeriod"/>
            </a:pPr>
            <a:r>
              <a:rPr lang="en-US" sz="2000" dirty="0" smtClean="0"/>
              <a:t>Written Policy requires an employee to call a supervisor at least 2 hours before the start of a shift in the event of an absence or tardiness.</a:t>
            </a:r>
          </a:p>
          <a:p>
            <a:pPr marL="514350" indent="-514350">
              <a:buClr>
                <a:schemeClr val="tx2"/>
              </a:buClr>
              <a:buFont typeface="+mj-lt"/>
              <a:buAutoNum type="arabicPeriod"/>
            </a:pPr>
            <a:r>
              <a:rPr lang="en-US" sz="2000" dirty="0" smtClean="0"/>
              <a:t>Parties agree that employees often use text messages to communicate with supervisors.</a:t>
            </a:r>
          </a:p>
          <a:p>
            <a:pPr marL="514350" indent="-514350">
              <a:buClr>
                <a:schemeClr val="tx2"/>
              </a:buClr>
              <a:buFont typeface="+mj-lt"/>
              <a:buAutoNum type="arabicPeriod"/>
            </a:pPr>
            <a:r>
              <a:rPr lang="en-US" sz="2000" dirty="0" smtClean="0"/>
              <a:t>Claimant testified, “I texted my supervisor at 8:00 p.m. the night before my 6:00 a.m. shift that my child was sick and I would not be at work.”</a:t>
            </a:r>
          </a:p>
          <a:p>
            <a:pPr marL="514350" indent="-514350">
              <a:buClr>
                <a:schemeClr val="tx2"/>
              </a:buClr>
              <a:buFont typeface="+mj-lt"/>
              <a:buAutoNum type="arabicPeriod"/>
            </a:pPr>
            <a:r>
              <a:rPr lang="en-US" sz="2000" dirty="0" smtClean="0"/>
              <a:t>Supervisor testified, “Claimant did not call me.  I never received a text message.  When Claimant did not show up, I reported to H.R. that Claimant was a ‘no call, no show.”</a:t>
            </a:r>
          </a:p>
          <a:p>
            <a:pPr marL="514350" indent="-514350">
              <a:buClr>
                <a:schemeClr val="tx2"/>
              </a:buClr>
              <a:buFont typeface="+mj-lt"/>
              <a:buAutoNum type="arabicPeriod"/>
            </a:pPr>
            <a:r>
              <a:rPr lang="en-US" sz="2000" dirty="0" smtClean="0"/>
              <a:t>Employer discharged Claimant for a second instance of “no call, no show” within 6 months.</a:t>
            </a:r>
          </a:p>
          <a:p>
            <a:pPr marL="514350" indent="-514350">
              <a:buClr>
                <a:schemeClr val="tx2"/>
              </a:buClr>
              <a:buFont typeface="+mj-lt"/>
              <a:buAutoNum type="arabicPeriod"/>
            </a:pPr>
            <a:endParaRPr lang="en-US" sz="2000" dirty="0" smtClean="0"/>
          </a:p>
          <a:p>
            <a:pPr marL="514350" indent="-514350" algn="ctr">
              <a:buNone/>
            </a:pPr>
            <a:r>
              <a:rPr lang="en-US" i="1" dirty="0" smtClean="0"/>
              <a:t>WHAT ARE THE FINDINGS OF FACT?</a:t>
            </a:r>
            <a:endParaRPr lang="en-US"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I</a:t>
            </a:r>
            <a:br>
              <a:rPr lang="en-US" dirty="0" smtClean="0"/>
            </a:br>
            <a:r>
              <a:rPr lang="en-US" dirty="0" smtClean="0"/>
              <a:t>Findings</a:t>
            </a:r>
            <a:endParaRPr lang="en-US" dirty="0"/>
          </a:p>
        </p:txBody>
      </p:sp>
      <p:sp>
        <p:nvSpPr>
          <p:cNvPr id="5" name="Text Placeholder 4"/>
          <p:cNvSpPr>
            <a:spLocks noGrp="1"/>
          </p:cNvSpPr>
          <p:nvPr>
            <p:ph type="body" idx="1"/>
          </p:nvPr>
        </p:nvSpPr>
        <p:spPr>
          <a:xfrm>
            <a:off x="533401" y="2133600"/>
            <a:ext cx="3636980" cy="759290"/>
          </a:xfrm>
        </p:spPr>
        <p:txBody>
          <a:bodyPr anchor="t"/>
          <a:lstStyle/>
          <a:p>
            <a:pPr algn="ctr"/>
            <a:r>
              <a:rPr lang="en-US" dirty="0" smtClean="0">
                <a:solidFill>
                  <a:schemeClr val="tx2"/>
                </a:solidFill>
              </a:rPr>
              <a:t>Evidence</a:t>
            </a:r>
            <a:endParaRPr lang="en-US" dirty="0">
              <a:solidFill>
                <a:schemeClr val="tx2"/>
              </a:solidFill>
            </a:endParaRPr>
          </a:p>
        </p:txBody>
      </p:sp>
      <p:sp>
        <p:nvSpPr>
          <p:cNvPr id="3" name="Content Placeholder 2"/>
          <p:cNvSpPr>
            <a:spLocks noGrp="1"/>
          </p:cNvSpPr>
          <p:nvPr>
            <p:ph sz="half" idx="2"/>
          </p:nvPr>
        </p:nvSpPr>
        <p:spPr>
          <a:xfrm>
            <a:off x="533400" y="2667000"/>
            <a:ext cx="3636981" cy="3657600"/>
          </a:xfrm>
        </p:spPr>
        <p:txBody>
          <a:bodyPr>
            <a:normAutofit fontScale="62500" lnSpcReduction="20000"/>
          </a:bodyPr>
          <a:lstStyle/>
          <a:p>
            <a:pPr marL="514350" indent="-514350">
              <a:buClr>
                <a:schemeClr val="tx1"/>
              </a:buClr>
              <a:buFont typeface="+mj-lt"/>
              <a:buAutoNum type="arabicPeriod"/>
            </a:pPr>
            <a:r>
              <a:rPr lang="en-US" dirty="0" smtClean="0"/>
              <a:t>Written Policy requires an employee to call a supervisor at least 2 hours before the start of a shift in the event of an absence or tardiness.</a:t>
            </a:r>
          </a:p>
          <a:p>
            <a:pPr marL="514350" indent="-514350">
              <a:buClr>
                <a:schemeClr val="tx1"/>
              </a:buClr>
              <a:buFont typeface="+mj-lt"/>
              <a:buAutoNum type="arabicPeriod"/>
            </a:pPr>
            <a:r>
              <a:rPr lang="en-US" dirty="0" smtClean="0"/>
              <a:t>Parties agree that employees often use text messages to communicate with supervisors.</a:t>
            </a:r>
          </a:p>
          <a:p>
            <a:pPr marL="514350" indent="-514350">
              <a:buClr>
                <a:schemeClr val="tx1"/>
              </a:buClr>
              <a:buFont typeface="+mj-lt"/>
              <a:buAutoNum type="arabicPeriod"/>
            </a:pPr>
            <a:r>
              <a:rPr lang="en-US" dirty="0" smtClean="0"/>
              <a:t>Claimant testified, “I texted my supervisor at 8:00 p.m. on Tuesday before my 6:00 a.m. shift that my child was sick and I would not be at work.”</a:t>
            </a:r>
          </a:p>
          <a:p>
            <a:pPr marL="514350" indent="-514350">
              <a:buClr>
                <a:schemeClr val="tx1"/>
              </a:buClr>
              <a:buFont typeface="+mj-lt"/>
              <a:buAutoNum type="arabicPeriod"/>
            </a:pPr>
            <a:r>
              <a:rPr lang="en-US" dirty="0" smtClean="0"/>
              <a:t>Supervisor testified, “Claimant did not call me.  I never received a text message.  When Claimant did not show up, I reported to H.R. that Claimant was a ‘no call, no show.”</a:t>
            </a:r>
          </a:p>
          <a:p>
            <a:pPr marL="514350" indent="-514350">
              <a:buClr>
                <a:schemeClr val="tx1"/>
              </a:buClr>
              <a:buFont typeface="+mj-lt"/>
              <a:buAutoNum type="arabicPeriod"/>
            </a:pPr>
            <a:r>
              <a:rPr lang="en-US" dirty="0" smtClean="0"/>
              <a:t>Neither party provided evidence of the text message traffic for the record.</a:t>
            </a:r>
          </a:p>
          <a:p>
            <a:pPr marL="514350" indent="-514350">
              <a:buClr>
                <a:schemeClr val="tx1"/>
              </a:buClr>
              <a:buFont typeface="+mj-lt"/>
              <a:buAutoNum type="arabicPeriod"/>
            </a:pPr>
            <a:r>
              <a:rPr lang="en-US" dirty="0" smtClean="0"/>
              <a:t>Employer discharged Claimant for a second instance of “no call, no show” within 6 months.</a:t>
            </a:r>
          </a:p>
          <a:p>
            <a:pPr>
              <a:buNone/>
            </a:pPr>
            <a:endParaRPr lang="en-US" dirty="0"/>
          </a:p>
        </p:txBody>
      </p:sp>
      <p:sp>
        <p:nvSpPr>
          <p:cNvPr id="6" name="Text Placeholder 5"/>
          <p:cNvSpPr>
            <a:spLocks noGrp="1"/>
          </p:cNvSpPr>
          <p:nvPr>
            <p:ph type="body" sz="quarter" idx="3"/>
          </p:nvPr>
        </p:nvSpPr>
        <p:spPr>
          <a:xfrm>
            <a:off x="4821220" y="2133600"/>
            <a:ext cx="3636979" cy="759290"/>
          </a:xfrm>
        </p:spPr>
        <p:txBody>
          <a:bodyPr anchor="t"/>
          <a:lstStyle/>
          <a:p>
            <a:pPr algn="ctr"/>
            <a:r>
              <a:rPr lang="en-US" dirty="0" smtClean="0">
                <a:solidFill>
                  <a:schemeClr val="tx2"/>
                </a:solidFill>
              </a:rPr>
              <a:t>Findings of Fact</a:t>
            </a:r>
            <a:endParaRPr lang="en-US" dirty="0">
              <a:solidFill>
                <a:schemeClr val="tx2"/>
              </a:solidFill>
            </a:endParaRPr>
          </a:p>
        </p:txBody>
      </p:sp>
      <p:sp>
        <p:nvSpPr>
          <p:cNvPr id="4" name="Content Placeholder 3"/>
          <p:cNvSpPr>
            <a:spLocks noGrp="1"/>
          </p:cNvSpPr>
          <p:nvPr>
            <p:ph sz="quarter" idx="4"/>
          </p:nvPr>
        </p:nvSpPr>
        <p:spPr>
          <a:xfrm>
            <a:off x="4821220" y="2590800"/>
            <a:ext cx="3636980" cy="3733800"/>
          </a:xfrm>
        </p:spPr>
        <p:txBody>
          <a:bodyPr>
            <a:normAutofit fontScale="62500" lnSpcReduction="20000"/>
          </a:bodyPr>
          <a:lstStyle/>
          <a:p>
            <a:pPr marL="514350" indent="-514350">
              <a:buClrTx/>
              <a:buFont typeface="+mj-lt"/>
              <a:buAutoNum type="arabicPeriod"/>
            </a:pPr>
            <a:r>
              <a:rPr lang="en-US" dirty="0" smtClean="0"/>
              <a:t>In the event that an employee cannot report to work as scheduled, Employer’s policy requires the employee to call the supervisor at least 2 hours before the start of the shift.</a:t>
            </a:r>
          </a:p>
          <a:p>
            <a:pPr marL="514350" indent="-514350">
              <a:buClrTx/>
              <a:buFont typeface="+mj-lt"/>
              <a:buAutoNum type="arabicPeriod"/>
            </a:pPr>
            <a:r>
              <a:rPr lang="en-US" dirty="0" smtClean="0"/>
              <a:t>Although Employer’s policy is silent on the use of text messages, employees often use them to communicate with their supervisors.</a:t>
            </a:r>
          </a:p>
          <a:p>
            <a:pPr marL="514350" indent="-514350">
              <a:buClrTx/>
              <a:buFont typeface="+mj-lt"/>
              <a:buAutoNum type="arabicPeriod"/>
            </a:pPr>
            <a:r>
              <a:rPr lang="en-US" dirty="0" smtClean="0"/>
              <a:t>Claimant’s child became ill on Tuesday evening.  Claimant sent the supervisor a text message about 8:00 p.m. However, Claimant did not call the supervisor before the start of the shift on Wednesday.  </a:t>
            </a:r>
          </a:p>
          <a:p>
            <a:pPr marL="514350" indent="-514350">
              <a:buClrTx/>
              <a:buFont typeface="+mj-lt"/>
              <a:buAutoNum type="arabicPeriod"/>
            </a:pPr>
            <a:r>
              <a:rPr lang="en-US" dirty="0" smtClean="0"/>
              <a:t>The supervisor did not receive Claimant’s text message.</a:t>
            </a:r>
          </a:p>
          <a:p>
            <a:pPr marL="514350" indent="-514350">
              <a:buClrTx/>
              <a:buFont typeface="+mj-lt"/>
              <a:buAutoNum type="arabicPeriod"/>
            </a:pPr>
            <a:r>
              <a:rPr lang="en-US" dirty="0" smtClean="0"/>
              <a:t>The supervisor had disciplined Claimant for an instance of “no call, no show” within six months.</a:t>
            </a:r>
          </a:p>
          <a:p>
            <a:pPr marL="514350" indent="-514350">
              <a:buClrTx/>
              <a:buFont typeface="+mj-lt"/>
              <a:buAutoNum type="arabicPeriod"/>
            </a:pPr>
            <a:r>
              <a:rPr lang="en-US" dirty="0" smtClean="0"/>
              <a:t>Employer discharged Claimant for a second instance of “no call, no show.”</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I</a:t>
            </a:r>
            <a:br>
              <a:rPr lang="en-US" dirty="0" smtClean="0"/>
            </a:br>
            <a:r>
              <a:rPr lang="en-US" dirty="0" smtClean="0"/>
              <a:t>Explain Credibility in the Discussion</a:t>
            </a:r>
            <a:endParaRPr lang="en-US" dirty="0"/>
          </a:p>
        </p:txBody>
      </p:sp>
      <p:sp>
        <p:nvSpPr>
          <p:cNvPr id="3" name="Content Placeholder 2"/>
          <p:cNvSpPr>
            <a:spLocks noGrp="1"/>
          </p:cNvSpPr>
          <p:nvPr>
            <p:ph idx="1"/>
          </p:nvPr>
        </p:nvSpPr>
        <p:spPr/>
        <p:txBody>
          <a:bodyPr/>
          <a:lstStyle/>
          <a:p>
            <a:pPr marL="627062" indent="-285750">
              <a:buClr>
                <a:schemeClr val="tx2"/>
              </a:buClr>
              <a:buFont typeface="Wingdings" panose="05000000000000000000" pitchFamily="2" charset="2"/>
              <a:buChar char="Ø"/>
            </a:pPr>
            <a:r>
              <a:rPr lang="en-US" dirty="0" smtClean="0"/>
              <a:t>Although Claimant maintains that she sent her supervisor a text message notifying him of her upcoming absence, the supervisor denies he received it.  </a:t>
            </a:r>
            <a:endParaRPr lang="en-US" dirty="0"/>
          </a:p>
          <a:p>
            <a:pPr marL="627062" indent="-285750">
              <a:buClr>
                <a:schemeClr val="tx2"/>
              </a:buClr>
              <a:buFont typeface="Wingdings" panose="05000000000000000000" pitchFamily="2" charset="2"/>
              <a:buChar char="Ø"/>
            </a:pPr>
            <a:r>
              <a:rPr lang="en-US" dirty="0" smtClean="0"/>
              <a:t>Claimant did not provide evidence of the text message traffic from her phone to support her assertion.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II</a:t>
            </a:r>
            <a:br>
              <a:rPr lang="en-US" dirty="0" smtClean="0"/>
            </a:br>
            <a:r>
              <a:rPr lang="en-US" dirty="0" smtClean="0"/>
              <a:t>Evidence</a:t>
            </a:r>
            <a:endParaRPr lang="en-US" dirty="0"/>
          </a:p>
        </p:txBody>
      </p:sp>
      <p:sp>
        <p:nvSpPr>
          <p:cNvPr id="3" name="Content Placeholder 2"/>
          <p:cNvSpPr>
            <a:spLocks noGrp="1"/>
          </p:cNvSpPr>
          <p:nvPr>
            <p:ph idx="1"/>
          </p:nvPr>
        </p:nvSpPr>
        <p:spPr>
          <a:xfrm>
            <a:off x="609600" y="2286000"/>
            <a:ext cx="7543800" cy="4419600"/>
          </a:xfrm>
        </p:spPr>
        <p:txBody>
          <a:bodyPr>
            <a:normAutofit fontScale="77500" lnSpcReduction="20000"/>
          </a:bodyPr>
          <a:lstStyle/>
          <a:p>
            <a:pPr marL="514350" indent="-514350">
              <a:buClrTx/>
              <a:buSzPct val="87000"/>
              <a:buFont typeface="+mj-lt"/>
              <a:buAutoNum type="arabicPeriod"/>
            </a:pPr>
            <a:r>
              <a:rPr lang="en-US" sz="1600" dirty="0" smtClean="0"/>
              <a:t>Employer has a civility policy requiring written complaints of harassing behavior be filed with the designated human resources officer.</a:t>
            </a:r>
          </a:p>
          <a:p>
            <a:pPr marL="514350" indent="-514350">
              <a:buClrTx/>
              <a:buFont typeface="+mj-lt"/>
              <a:buAutoNum type="arabicPeriod"/>
            </a:pPr>
            <a:r>
              <a:rPr lang="en-US" sz="1600" dirty="0" smtClean="0"/>
              <a:t>Claimant testified, “My older male coworker commented about my attire almost every day.  He told me how much he liked my long legs and how my skirts and heels showed them off.  He made me very uncomfortable the way he leered at me.  I told him to stop, but he did not.  I complained to my supervisor, but he told me to ignore it and focus on my work.  Everyone in my department knew about it, but no one would deal with it.  I did not file a written complaint because I did not think it would do any good.  I was getting migraines from the stress.  I had to quit.”</a:t>
            </a:r>
          </a:p>
          <a:p>
            <a:pPr marL="514350" indent="-514350">
              <a:buClrTx/>
              <a:buFont typeface="+mj-lt"/>
              <a:buAutoNum type="arabicPeriod"/>
            </a:pPr>
            <a:r>
              <a:rPr lang="en-US" sz="1600" dirty="0" smtClean="0"/>
              <a:t>Claimant’s supervisor testified, “Claimant was at the fax machine when I walked by.  She mentioned that her coworker had complemented her on her attire and she did not think it was appropriate.  I told her to ignore it, but if it happened again, she should file a written complaint with human resources per policy.  I didn’t hear anything else about it, so I assumed that the matter was resolved.”</a:t>
            </a:r>
          </a:p>
          <a:p>
            <a:pPr marL="514350" indent="-514350">
              <a:buClrTx/>
              <a:buFont typeface="+mj-lt"/>
              <a:buAutoNum type="arabicPeriod"/>
            </a:pPr>
            <a:r>
              <a:rPr lang="en-US" sz="1600" dirty="0" smtClean="0"/>
              <a:t>The human resources office testified, “Claimant never filed a complaint.  Had she filed one, I would have investigated and recommended action.  We do not tolerate the behavior Claimant described.  I can’t do anything without a written complaint.”</a:t>
            </a:r>
          </a:p>
          <a:p>
            <a:pPr marL="514350" indent="-514350">
              <a:buClrTx/>
              <a:buFont typeface="+mj-lt"/>
              <a:buAutoNum type="arabicPeriod"/>
            </a:pPr>
            <a:r>
              <a:rPr lang="en-US" sz="1600" dirty="0" smtClean="0"/>
              <a:t>Claimant sent her supervisor a text message stating that she was quitting immediately because she had found another job.</a:t>
            </a:r>
          </a:p>
          <a:p>
            <a:pPr marL="514350" indent="-514350">
              <a:buClrTx/>
              <a:buFont typeface="+mj-lt"/>
              <a:buAutoNum type="arabicPeriod"/>
            </a:pPr>
            <a:r>
              <a:rPr lang="en-US" sz="1600" dirty="0" smtClean="0"/>
              <a:t>Claimant testified, “I did not have another job.  I did not want to deal with it anymore.  I had to quit.   If they would not take care of the problem while I was there, I saw no reason to tell them it was the reason why I was quitting.”</a:t>
            </a:r>
            <a:br>
              <a:rPr lang="en-US" sz="1600" dirty="0" smtClean="0"/>
            </a:br>
            <a:endParaRPr lang="en-US" sz="1600" dirty="0" smtClean="0"/>
          </a:p>
          <a:p>
            <a:pPr marL="514350" indent="-514350">
              <a:buFont typeface="+mj-lt"/>
              <a:buAutoNum type="arabicPeriod"/>
            </a:pP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II</a:t>
            </a:r>
            <a:br>
              <a:rPr lang="en-US" dirty="0" smtClean="0"/>
            </a:br>
            <a:r>
              <a:rPr lang="en-US" dirty="0" smtClean="0"/>
              <a:t>Findings of Fact</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Clr>
                <a:schemeClr val="tx2"/>
              </a:buClr>
              <a:buFont typeface="+mj-lt"/>
              <a:buAutoNum type="arabicPeriod"/>
            </a:pPr>
            <a:r>
              <a:rPr lang="en-US" dirty="0" smtClean="0"/>
              <a:t>Employer has a civility policy.   Employer’s policy requires written complaints of harassing behavior be filed with the designated human resources officer.</a:t>
            </a:r>
          </a:p>
          <a:p>
            <a:pPr marL="514350" indent="-514350">
              <a:buClr>
                <a:schemeClr val="tx2"/>
              </a:buClr>
              <a:buFont typeface="+mj-lt"/>
              <a:buAutoNum type="arabicPeriod"/>
            </a:pPr>
            <a:r>
              <a:rPr lang="en-US" dirty="0" smtClean="0"/>
              <a:t>An older male coworker repeatedly commented about Claimant’s attire .  Claimant told him to stop, but he did not.  Claimant told her supervisor about it.  He advised her to ignore the coworker’s behavior, but if it continued, advised her to file a written complaint.</a:t>
            </a:r>
          </a:p>
          <a:p>
            <a:pPr marL="514350" indent="-514350">
              <a:buClr>
                <a:schemeClr val="tx2"/>
              </a:buClr>
              <a:buFont typeface="+mj-lt"/>
              <a:buAutoNum type="arabicPeriod"/>
            </a:pPr>
            <a:r>
              <a:rPr lang="en-US" dirty="0" smtClean="0"/>
              <a:t>Claimant did not file a written complaint.</a:t>
            </a:r>
          </a:p>
          <a:p>
            <a:pPr marL="514350" indent="-514350">
              <a:buClr>
                <a:schemeClr val="tx2"/>
              </a:buClr>
              <a:buFont typeface="+mj-lt"/>
              <a:buAutoNum type="arabicPeriod"/>
            </a:pPr>
            <a:r>
              <a:rPr lang="en-US" dirty="0" smtClean="0"/>
              <a:t>The coworker’s comments continued.</a:t>
            </a:r>
          </a:p>
          <a:p>
            <a:pPr marL="514350" indent="-514350">
              <a:buClr>
                <a:schemeClr val="tx2"/>
              </a:buClr>
              <a:buFont typeface="+mj-lt"/>
              <a:buAutoNum type="arabicPeriod"/>
            </a:pPr>
            <a:r>
              <a:rPr lang="en-US" dirty="0" smtClean="0"/>
              <a:t>Claimant sent her supervisor a text message stating that she was quitting because she had another job.</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of Law</a:t>
            </a:r>
            <a:endParaRPr lang="en-US" dirty="0"/>
          </a:p>
        </p:txBody>
      </p:sp>
      <p:sp>
        <p:nvSpPr>
          <p:cNvPr id="3" name="Content Placeholder 2"/>
          <p:cNvSpPr>
            <a:spLocks noGrp="1"/>
          </p:cNvSpPr>
          <p:nvPr>
            <p:ph idx="1"/>
          </p:nvPr>
        </p:nvSpPr>
        <p:spPr/>
        <p:txBody>
          <a:bodyPr>
            <a:normAutofit fontScale="77500" lnSpcReduction="20000"/>
          </a:bodyPr>
          <a:lstStyle/>
          <a:p>
            <a:pPr>
              <a:buClr>
                <a:schemeClr val="tx2"/>
              </a:buClr>
            </a:pPr>
            <a:r>
              <a:rPr lang="en-US" sz="3600" dirty="0" smtClean="0"/>
              <a:t>Address every issue</a:t>
            </a:r>
          </a:p>
          <a:p>
            <a:pPr>
              <a:buClr>
                <a:schemeClr val="tx2"/>
              </a:buClr>
            </a:pPr>
            <a:r>
              <a:rPr lang="en-US" sz="3600" dirty="0" smtClean="0"/>
              <a:t>Identify the appropriate law</a:t>
            </a:r>
          </a:p>
          <a:p>
            <a:pPr>
              <a:buClr>
                <a:schemeClr val="tx2"/>
              </a:buClr>
            </a:pPr>
            <a:r>
              <a:rPr lang="en-US" sz="3600" dirty="0" smtClean="0"/>
              <a:t>Identify the legal standard</a:t>
            </a:r>
          </a:p>
          <a:p>
            <a:pPr>
              <a:buClr>
                <a:schemeClr val="tx2"/>
              </a:buClr>
            </a:pPr>
            <a:r>
              <a:rPr lang="en-US" sz="3600" dirty="0" smtClean="0"/>
              <a:t>Apply the law to the facts of the case</a:t>
            </a:r>
          </a:p>
          <a:p>
            <a:pPr>
              <a:buClr>
                <a:schemeClr val="tx2"/>
              </a:buClr>
            </a:pPr>
            <a:r>
              <a:rPr lang="en-US" sz="3600" dirty="0" smtClean="0"/>
              <a:t>State the final outcome of each issue identified in the Issue Statement</a:t>
            </a:r>
          </a:p>
        </p:txBody>
      </p:sp>
    </p:spTree>
    <p:extLst>
      <p:ext uri="{BB962C8B-B14F-4D97-AF65-F5344CB8AC3E}">
        <p14:creationId xmlns:p14="http://schemas.microsoft.com/office/powerpoint/2010/main" val="3100054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866441" y="2362200"/>
            <a:ext cx="6343201" cy="3733800"/>
          </a:xfrm>
        </p:spPr>
        <p:txBody>
          <a:bodyPr anchor="t">
            <a:noAutofit/>
          </a:bodyPr>
          <a:lstStyle/>
          <a:p>
            <a:pPr marL="514350" indent="-514350">
              <a:buClr>
                <a:schemeClr val="tx2"/>
              </a:buClr>
              <a:buFont typeface="+mj-lt"/>
              <a:buAutoNum type="arabicPeriod"/>
            </a:pPr>
            <a:r>
              <a:rPr lang="en-US" sz="2400" dirty="0" smtClean="0"/>
              <a:t>Issue Statement</a:t>
            </a:r>
          </a:p>
          <a:p>
            <a:pPr marL="514350" indent="-514350">
              <a:buClr>
                <a:schemeClr val="tx2"/>
              </a:buClr>
              <a:buFont typeface="+mj-lt"/>
              <a:buAutoNum type="arabicPeriod"/>
            </a:pPr>
            <a:endParaRPr lang="en-US" sz="2400" dirty="0" smtClean="0"/>
          </a:p>
          <a:p>
            <a:pPr marL="514350" indent="-514350">
              <a:buClr>
                <a:schemeClr val="tx2"/>
              </a:buClr>
              <a:buFont typeface="+mj-lt"/>
              <a:buAutoNum type="arabicPeriod"/>
            </a:pPr>
            <a:r>
              <a:rPr lang="en-US" sz="2400" dirty="0" smtClean="0"/>
              <a:t>Reducing the Evidence to Findings of Fact</a:t>
            </a:r>
          </a:p>
          <a:p>
            <a:pPr marL="514350" indent="-514350">
              <a:buClr>
                <a:schemeClr val="tx2"/>
              </a:buClr>
              <a:buFont typeface="+mj-lt"/>
              <a:buAutoNum type="arabicPeriod"/>
            </a:pPr>
            <a:endParaRPr lang="en-US" sz="2400" dirty="0" smtClean="0"/>
          </a:p>
          <a:p>
            <a:pPr marL="514350" indent="-514350">
              <a:buClr>
                <a:schemeClr val="tx2"/>
              </a:buClr>
              <a:buFont typeface="+mj-lt"/>
              <a:buAutoNum type="arabicPeriod"/>
            </a:pPr>
            <a:r>
              <a:rPr lang="en-US" sz="2400" dirty="0" smtClean="0"/>
              <a:t>Conclusions of Law</a:t>
            </a:r>
          </a:p>
          <a:p>
            <a:pPr marL="514350" indent="-514350">
              <a:buClr>
                <a:schemeClr val="tx2"/>
              </a:buClr>
              <a:buFont typeface="+mj-lt"/>
              <a:buAutoNum type="arabicPeriod"/>
            </a:pPr>
            <a:endParaRPr lang="en-US" sz="2400" dirty="0" smtClean="0"/>
          </a:p>
          <a:p>
            <a:pPr marL="514350" indent="-514350">
              <a:buClr>
                <a:schemeClr val="tx2"/>
              </a:buClr>
              <a:buFont typeface="+mj-lt"/>
              <a:buAutoNum type="arabicPeriod"/>
            </a:pPr>
            <a:r>
              <a:rPr lang="en-US" sz="2400" dirty="0" smtClean="0"/>
              <a:t>Decretal</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Decretal</a:t>
            </a:r>
            <a:endParaRPr lang="en-US" dirty="0"/>
          </a:p>
        </p:txBody>
      </p:sp>
      <p:sp>
        <p:nvSpPr>
          <p:cNvPr id="3" name="Content Placeholder 2"/>
          <p:cNvSpPr>
            <a:spLocks noGrp="1"/>
          </p:cNvSpPr>
          <p:nvPr>
            <p:ph idx="1"/>
          </p:nvPr>
        </p:nvSpPr>
        <p:spPr/>
        <p:txBody>
          <a:bodyPr>
            <a:normAutofit/>
          </a:bodyPr>
          <a:lstStyle/>
          <a:p>
            <a:pPr>
              <a:buClr>
                <a:schemeClr val="tx2"/>
              </a:buClr>
            </a:pPr>
            <a:r>
              <a:rPr lang="en-US" sz="2400" dirty="0"/>
              <a:t>Identify </a:t>
            </a:r>
            <a:r>
              <a:rPr lang="en-US" sz="2400" dirty="0" smtClean="0"/>
              <a:t>the </a:t>
            </a:r>
            <a:r>
              <a:rPr lang="en-US" sz="2400" dirty="0"/>
              <a:t>administrative </a:t>
            </a:r>
            <a:r>
              <a:rPr lang="en-US" sz="2400" dirty="0" smtClean="0"/>
              <a:t>agency determination </a:t>
            </a:r>
            <a:r>
              <a:rPr lang="en-US" sz="2400" dirty="0"/>
              <a:t>and state whether it is affirmed, reversed, or modified. </a:t>
            </a:r>
          </a:p>
          <a:p>
            <a:pPr>
              <a:buClr>
                <a:schemeClr val="tx2"/>
              </a:buClr>
            </a:pPr>
            <a:r>
              <a:rPr lang="en-US" sz="2400" dirty="0" smtClean="0"/>
              <a:t>State the legal outcome of each issue</a:t>
            </a:r>
          </a:p>
          <a:p>
            <a:pPr>
              <a:buClr>
                <a:schemeClr val="tx2"/>
              </a:buClr>
            </a:pPr>
            <a:r>
              <a:rPr lang="en-US" sz="2400" dirty="0" smtClean="0"/>
              <a:t>Direct the administrative agency of any action to be taken </a:t>
            </a:r>
            <a:r>
              <a:rPr lang="en-US" sz="2400" dirty="0"/>
              <a:t>(</a:t>
            </a:r>
            <a:r>
              <a:rPr lang="en-US" sz="2400" i="1" dirty="0"/>
              <a:t>e.g.</a:t>
            </a:r>
            <a:r>
              <a:rPr lang="en-US" sz="2400" dirty="0"/>
              <a:t>, dates of disqualification)</a:t>
            </a:r>
          </a:p>
          <a:p>
            <a:endParaRPr lang="en-US" dirty="0"/>
          </a:p>
          <a:p>
            <a:endParaRPr lang="en-US" dirty="0"/>
          </a:p>
        </p:txBody>
      </p:sp>
    </p:spTree>
    <p:extLst>
      <p:ext uri="{BB962C8B-B14F-4D97-AF65-F5344CB8AC3E}">
        <p14:creationId xmlns:p14="http://schemas.microsoft.com/office/powerpoint/2010/main" val="606157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Statement</a:t>
            </a:r>
            <a:endParaRPr lang="en-US" dirty="0"/>
          </a:p>
        </p:txBody>
      </p:sp>
      <p:sp>
        <p:nvSpPr>
          <p:cNvPr id="3" name="Content Placeholder 2"/>
          <p:cNvSpPr>
            <a:spLocks noGrp="1"/>
          </p:cNvSpPr>
          <p:nvPr>
            <p:ph idx="1"/>
          </p:nvPr>
        </p:nvSpPr>
        <p:spPr/>
        <p:txBody>
          <a:bodyPr/>
          <a:lstStyle/>
          <a:p>
            <a:pPr>
              <a:buClr>
                <a:schemeClr val="tx2"/>
              </a:buClr>
            </a:pPr>
            <a:r>
              <a:rPr lang="en-US" dirty="0" smtClean="0"/>
              <a:t>Preferably located at </a:t>
            </a:r>
            <a:r>
              <a:rPr lang="en-US" dirty="0"/>
              <a:t>the beginning of the </a:t>
            </a:r>
            <a:r>
              <a:rPr lang="en-US" dirty="0" smtClean="0"/>
              <a:t>decision</a:t>
            </a:r>
          </a:p>
          <a:p>
            <a:pPr marL="0" indent="0">
              <a:buNone/>
            </a:pPr>
            <a:endParaRPr lang="en-US" dirty="0" smtClean="0"/>
          </a:p>
          <a:p>
            <a:pPr>
              <a:buClr>
                <a:schemeClr val="tx2"/>
              </a:buClr>
            </a:pPr>
            <a:r>
              <a:rPr lang="en-US" dirty="0" smtClean="0"/>
              <a:t>Use concise, clear, and plainly stated language</a:t>
            </a:r>
          </a:p>
          <a:p>
            <a:pPr marL="0" indent="0">
              <a:buNone/>
            </a:pPr>
            <a:endParaRPr lang="en-US" dirty="0" smtClean="0"/>
          </a:p>
          <a:p>
            <a:pPr>
              <a:buClr>
                <a:schemeClr val="tx2"/>
              </a:buClr>
            </a:pPr>
            <a:r>
              <a:rPr lang="en-US" dirty="0" smtClean="0"/>
              <a:t>Should include all elements of the applicable statutory provisions, but need not be in the precise language of the statute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Statement</a:t>
            </a:r>
            <a:endParaRPr lang="en-US" dirty="0"/>
          </a:p>
        </p:txBody>
      </p:sp>
      <p:sp>
        <p:nvSpPr>
          <p:cNvPr id="3" name="Content Placeholder 2"/>
          <p:cNvSpPr>
            <a:spLocks noGrp="1"/>
          </p:cNvSpPr>
          <p:nvPr>
            <p:ph idx="1"/>
          </p:nvPr>
        </p:nvSpPr>
        <p:spPr>
          <a:xfrm>
            <a:off x="457200" y="2489200"/>
            <a:ext cx="7848599" cy="3530600"/>
          </a:xfrm>
        </p:spPr>
        <p:txBody>
          <a:bodyPr/>
          <a:lstStyle/>
          <a:p>
            <a:pPr marL="0" indent="0">
              <a:buClr>
                <a:schemeClr val="tx2"/>
              </a:buClr>
              <a:buNone/>
            </a:pPr>
            <a:r>
              <a:rPr lang="en-US" sz="2800" u="sng" dirty="0" smtClean="0"/>
              <a:t>Example:</a:t>
            </a:r>
          </a:p>
          <a:p>
            <a:pPr marL="0" indent="0" algn="just">
              <a:buNone/>
            </a:pPr>
            <a:r>
              <a:rPr lang="en-US" sz="2800" i="1" dirty="0" smtClean="0"/>
              <a:t>“Whether </a:t>
            </a:r>
            <a:r>
              <a:rPr lang="en-US" sz="2800" i="1" dirty="0"/>
              <a:t>the claimant had good cause for quitting under RCW 50.20.050(2)(b)(</a:t>
            </a:r>
            <a:r>
              <a:rPr lang="en-US" sz="2800" i="1" dirty="0" err="1" smtClean="0"/>
              <a:t>i</a:t>
            </a:r>
            <a:r>
              <a:rPr lang="en-US" sz="2800" i="1" dirty="0" smtClean="0"/>
              <a:t>), or </a:t>
            </a:r>
            <a:r>
              <a:rPr lang="en-US" sz="2800" i="1" dirty="0"/>
              <a:t>was discharged for misconduct as defined in RCW 50.04.294</a:t>
            </a:r>
            <a:r>
              <a:rPr lang="en-US" sz="2800" i="1" dirty="0" smtClean="0"/>
              <a:t>.”</a:t>
            </a:r>
            <a:endParaRPr lang="en-US" sz="2800" i="1" dirty="0"/>
          </a:p>
          <a:p>
            <a:pPr marL="0" indent="0">
              <a:buNone/>
            </a:pPr>
            <a:endParaRPr lang="en-US" dirty="0"/>
          </a:p>
        </p:txBody>
      </p:sp>
    </p:spTree>
    <p:extLst>
      <p:ext uri="{BB962C8B-B14F-4D97-AF65-F5344CB8AC3E}">
        <p14:creationId xmlns:p14="http://schemas.microsoft.com/office/powerpoint/2010/main" val="2072011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of Fact</a:t>
            </a:r>
            <a:endParaRPr lang="en-US" dirty="0"/>
          </a:p>
        </p:txBody>
      </p:sp>
      <p:sp>
        <p:nvSpPr>
          <p:cNvPr id="3" name="Content Placeholder 2"/>
          <p:cNvSpPr>
            <a:spLocks noGrp="1"/>
          </p:cNvSpPr>
          <p:nvPr>
            <p:ph idx="1"/>
          </p:nvPr>
        </p:nvSpPr>
        <p:spPr/>
        <p:txBody>
          <a:bodyPr/>
          <a:lstStyle/>
          <a:p>
            <a:pPr>
              <a:buClr>
                <a:schemeClr val="tx2"/>
              </a:buClr>
            </a:pPr>
            <a:r>
              <a:rPr lang="en-US" dirty="0" smtClean="0"/>
              <a:t>Criteria 26 is a </a:t>
            </a:r>
            <a:r>
              <a:rPr lang="en-US" i="1" dirty="0" smtClean="0"/>
              <a:t>Critical Fair Hearing and Due Process</a:t>
            </a:r>
            <a:r>
              <a:rPr lang="en-US" dirty="0" smtClean="0"/>
              <a:t> element.</a:t>
            </a:r>
          </a:p>
          <a:p>
            <a:pPr marL="0" indent="0">
              <a:buNone/>
            </a:pPr>
            <a:endParaRPr lang="en-US" dirty="0" smtClean="0"/>
          </a:p>
          <a:p>
            <a:pPr>
              <a:buClr>
                <a:schemeClr val="tx2"/>
              </a:buClr>
            </a:pPr>
            <a:r>
              <a:rPr lang="en-US" dirty="0" smtClean="0"/>
              <a:t>Findings of Fact must be accurate, clearly stated, material, and relevant.</a:t>
            </a:r>
          </a:p>
          <a:p>
            <a:pPr marL="0" indent="0">
              <a:buNone/>
            </a:pPr>
            <a:endParaRPr lang="en-US" dirty="0" smtClean="0"/>
          </a:p>
          <a:p>
            <a:pPr>
              <a:buClr>
                <a:schemeClr val="tx2"/>
              </a:buClr>
            </a:pPr>
            <a:r>
              <a:rPr lang="en-US" dirty="0" smtClean="0"/>
              <a:t>Findings of Fact should be expressed in logical order (usually chronologically)</a:t>
            </a:r>
            <a:endParaRPr lang="en-US" dirty="0"/>
          </a:p>
        </p:txBody>
      </p:sp>
    </p:spTree>
    <p:extLst>
      <p:ext uri="{BB962C8B-B14F-4D97-AF65-F5344CB8AC3E}">
        <p14:creationId xmlns:p14="http://schemas.microsoft.com/office/powerpoint/2010/main" val="102630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of Fact</a:t>
            </a:r>
            <a:endParaRPr lang="en-US" dirty="0"/>
          </a:p>
        </p:txBody>
      </p:sp>
      <p:sp>
        <p:nvSpPr>
          <p:cNvPr id="3" name="Content Placeholder 2"/>
          <p:cNvSpPr>
            <a:spLocks noGrp="1"/>
          </p:cNvSpPr>
          <p:nvPr>
            <p:ph idx="1"/>
          </p:nvPr>
        </p:nvSpPr>
        <p:spPr>
          <a:xfrm>
            <a:off x="533400" y="2489200"/>
            <a:ext cx="7391400" cy="3987800"/>
          </a:xfrm>
        </p:spPr>
        <p:txBody>
          <a:bodyPr>
            <a:normAutofit/>
          </a:bodyPr>
          <a:lstStyle/>
          <a:p>
            <a:pPr marL="0" indent="0">
              <a:buClr>
                <a:schemeClr val="tx2"/>
              </a:buClr>
              <a:buNone/>
            </a:pPr>
            <a:r>
              <a:rPr lang="en-US" sz="2000" dirty="0" smtClean="0"/>
              <a:t>Any of the following mistakes will result in a failing score for this criteria:</a:t>
            </a:r>
          </a:p>
          <a:p>
            <a:pPr marL="0" indent="0">
              <a:buClr>
                <a:schemeClr val="tx2"/>
              </a:buClr>
              <a:buNone/>
            </a:pPr>
            <a:endParaRPr lang="en-US" sz="2000" dirty="0" smtClean="0"/>
          </a:p>
          <a:p>
            <a:pPr lvl="1">
              <a:buClr>
                <a:schemeClr val="tx2"/>
              </a:buClr>
            </a:pPr>
            <a:r>
              <a:rPr lang="en-US" sz="1800" dirty="0" smtClean="0"/>
              <a:t>Necessary </a:t>
            </a:r>
            <a:r>
              <a:rPr lang="en-US" sz="1800" dirty="0"/>
              <a:t>findings of fact </a:t>
            </a:r>
            <a:r>
              <a:rPr lang="en-US" sz="1800" dirty="0" smtClean="0"/>
              <a:t>are omitted.</a:t>
            </a:r>
          </a:p>
          <a:p>
            <a:pPr lvl="1">
              <a:buClr>
                <a:schemeClr val="tx2"/>
              </a:buClr>
            </a:pPr>
            <a:endParaRPr lang="en-US" sz="1800" dirty="0" smtClean="0"/>
          </a:p>
          <a:p>
            <a:pPr lvl="1">
              <a:buClr>
                <a:schemeClr val="tx2"/>
              </a:buClr>
            </a:pPr>
            <a:r>
              <a:rPr lang="en-US" sz="1800" dirty="0" smtClean="0"/>
              <a:t>The </a:t>
            </a:r>
            <a:r>
              <a:rPr lang="en-US" sz="1800" dirty="0"/>
              <a:t>majority of facts are a recitation </a:t>
            </a:r>
            <a:r>
              <a:rPr lang="en-US" sz="1800" dirty="0" smtClean="0"/>
              <a:t>of </a:t>
            </a:r>
            <a:r>
              <a:rPr lang="en-US" sz="1800" dirty="0"/>
              <a:t>the </a:t>
            </a:r>
            <a:r>
              <a:rPr lang="en-US" sz="1800" dirty="0" smtClean="0"/>
              <a:t>testimony.</a:t>
            </a:r>
          </a:p>
          <a:p>
            <a:pPr lvl="1">
              <a:buClr>
                <a:schemeClr val="tx2"/>
              </a:buClr>
            </a:pPr>
            <a:endParaRPr lang="en-US" sz="1800" dirty="0"/>
          </a:p>
          <a:p>
            <a:pPr lvl="1">
              <a:buClr>
                <a:schemeClr val="tx2"/>
              </a:buClr>
            </a:pPr>
            <a:r>
              <a:rPr lang="en-US" sz="1800" dirty="0" smtClean="0"/>
              <a:t>Findings do not accurately reflect the hearing record.</a:t>
            </a:r>
          </a:p>
          <a:p>
            <a:pPr marL="0" indent="0">
              <a:buNone/>
            </a:pPr>
            <a:r>
              <a:rPr lang="en-US" dirty="0"/>
              <a:t>	</a:t>
            </a: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3609206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of Fact</a:t>
            </a:r>
            <a:endParaRPr lang="en-US" dirty="0"/>
          </a:p>
        </p:txBody>
      </p:sp>
      <p:sp>
        <p:nvSpPr>
          <p:cNvPr id="3" name="Content Placeholder 2"/>
          <p:cNvSpPr>
            <a:spLocks noGrp="1"/>
          </p:cNvSpPr>
          <p:nvPr>
            <p:ph idx="1"/>
          </p:nvPr>
        </p:nvSpPr>
        <p:spPr>
          <a:xfrm>
            <a:off x="1429199" y="2489200"/>
            <a:ext cx="6343201" cy="3530600"/>
          </a:xfrm>
        </p:spPr>
        <p:txBody>
          <a:bodyPr>
            <a:normAutofit/>
          </a:bodyPr>
          <a:lstStyle/>
          <a:p>
            <a:pPr marL="0" indent="0" algn="ctr">
              <a:buNone/>
            </a:pPr>
            <a:r>
              <a:rPr lang="en-US" sz="3600" dirty="0" smtClean="0">
                <a:effectLst>
                  <a:outerShdw blurRad="63500" sx="102000" sy="102000" algn="ctr" rotWithShape="0">
                    <a:prstClr val="black">
                      <a:alpha val="40000"/>
                    </a:prstClr>
                  </a:outerShdw>
                </a:effectLst>
              </a:rPr>
              <a:t>Must include </a:t>
            </a:r>
          </a:p>
          <a:p>
            <a:pPr marL="0" indent="0" algn="ctr">
              <a:buNone/>
            </a:pPr>
            <a:r>
              <a:rPr lang="en-US" sz="3600" dirty="0" smtClean="0">
                <a:effectLst>
                  <a:outerShdw blurRad="63500" sx="102000" sy="102000" algn="ctr" rotWithShape="0">
                    <a:prstClr val="black">
                      <a:alpha val="40000"/>
                    </a:prstClr>
                  </a:outerShdw>
                </a:effectLst>
              </a:rPr>
              <a:t>all findings necessary </a:t>
            </a:r>
          </a:p>
          <a:p>
            <a:pPr marL="0" indent="0" algn="ctr">
              <a:buNone/>
            </a:pPr>
            <a:r>
              <a:rPr lang="en-US" sz="3600" dirty="0" smtClean="0">
                <a:effectLst>
                  <a:outerShdw blurRad="63500" sx="102000" sy="102000" algn="ctr" rotWithShape="0">
                    <a:prstClr val="black">
                      <a:alpha val="40000"/>
                    </a:prstClr>
                  </a:outerShdw>
                </a:effectLst>
              </a:rPr>
              <a:t>to resolve the issues </a:t>
            </a:r>
          </a:p>
          <a:p>
            <a:pPr marL="0" indent="0" algn="ctr">
              <a:buNone/>
            </a:pPr>
            <a:r>
              <a:rPr lang="en-US" sz="3600" dirty="0" smtClean="0">
                <a:effectLst>
                  <a:outerShdw blurRad="63500" sx="102000" sy="102000" algn="ctr" rotWithShape="0">
                    <a:prstClr val="black">
                      <a:alpha val="40000"/>
                    </a:prstClr>
                  </a:outerShdw>
                </a:effectLst>
              </a:rPr>
              <a:t>and support the conclusions of law</a:t>
            </a:r>
            <a:r>
              <a:rPr lang="en-US" sz="3600" dirty="0"/>
              <a:t>	</a:t>
            </a:r>
          </a:p>
        </p:txBody>
      </p:sp>
    </p:spTree>
    <p:extLst>
      <p:ext uri="{BB962C8B-B14F-4D97-AF65-F5344CB8AC3E}">
        <p14:creationId xmlns:p14="http://schemas.microsoft.com/office/powerpoint/2010/main" val="935134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a:buClr>
                <a:schemeClr val="tx2"/>
              </a:buClr>
              <a:buFont typeface="+mj-lt"/>
              <a:buAutoNum type="arabicPeriod"/>
            </a:pPr>
            <a:r>
              <a:rPr lang="en-US" dirty="0" smtClean="0"/>
              <a:t>Voluntary Quit</a:t>
            </a:r>
          </a:p>
          <a:p>
            <a:pPr>
              <a:buClr>
                <a:schemeClr val="tx2"/>
              </a:buClr>
              <a:buFont typeface="+mj-lt"/>
              <a:buAutoNum type="alphaLcPeriod"/>
            </a:pPr>
            <a:r>
              <a:rPr lang="en-US" dirty="0" smtClean="0"/>
              <a:t>Bona fide offer of employment</a:t>
            </a:r>
          </a:p>
          <a:p>
            <a:pPr marL="857250" lvl="1" indent="-400050">
              <a:buClr>
                <a:srgbClr val="002060"/>
              </a:buClr>
              <a:buFont typeface="+mj-lt"/>
              <a:buAutoNum type="romanLcPeriod"/>
            </a:pPr>
            <a:r>
              <a:rPr lang="en-US" dirty="0" smtClean="0"/>
              <a:t>Definite offer of employment</a:t>
            </a:r>
          </a:p>
          <a:p>
            <a:pPr marL="857250" lvl="1" indent="-400050">
              <a:buClr>
                <a:srgbClr val="002060"/>
              </a:buClr>
              <a:buFont typeface="+mj-lt"/>
              <a:buAutoNum type="romanLcPeriod"/>
            </a:pPr>
            <a:r>
              <a:rPr lang="en-US" dirty="0" smtClean="0"/>
              <a:t>Reasonable basis for believing that person had authority to make the offer</a:t>
            </a:r>
          </a:p>
          <a:p>
            <a:pPr marL="857250" lvl="1" indent="-400050">
              <a:buClr>
                <a:srgbClr val="002060"/>
              </a:buClr>
              <a:buFont typeface="+mj-lt"/>
              <a:buAutoNum type="romanLcPeriod"/>
            </a:pPr>
            <a:r>
              <a:rPr lang="en-US" dirty="0" smtClean="0"/>
              <a:t>Specific start date</a:t>
            </a:r>
          </a:p>
          <a:p>
            <a:pPr marL="857250" lvl="1" indent="-400050">
              <a:buClr>
                <a:srgbClr val="002060"/>
              </a:buClr>
              <a:buFont typeface="+mj-lt"/>
              <a:buAutoNum type="romanLcPeriod"/>
            </a:pPr>
            <a:r>
              <a:rPr lang="en-US" dirty="0" smtClean="0"/>
              <a:t>Agreed terms and conditions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75998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marL="742950" lvl="1" indent="-400050">
              <a:buClr>
                <a:schemeClr val="tx2"/>
              </a:buClr>
              <a:buFont typeface="+mj-lt"/>
              <a:buAutoNum type="romanLcPeriod" startAt="5"/>
            </a:pPr>
            <a:r>
              <a:rPr lang="en-US" dirty="0" smtClean="0"/>
              <a:t>Continued in previous employment for as long as was reasonably consistent with whatever arrangements were necessary to start the new job</a:t>
            </a:r>
          </a:p>
          <a:p>
            <a:pPr marL="342900" lvl="1" indent="0">
              <a:buClr>
                <a:schemeClr val="tx2"/>
              </a:buClr>
              <a:buNone/>
            </a:pPr>
            <a:endParaRPr lang="en-US" dirty="0" smtClean="0"/>
          </a:p>
          <a:p>
            <a:pPr marL="742950" lvl="1" indent="-400050">
              <a:buClr>
                <a:schemeClr val="tx2"/>
              </a:buClr>
              <a:buFont typeface="+mj-lt"/>
              <a:buAutoNum type="romanLcPeriod" startAt="5"/>
            </a:pPr>
            <a:r>
              <a:rPr lang="en-US" dirty="0" smtClean="0"/>
              <a:t>Covered employment under Revised Code of Washington Title 50</a:t>
            </a:r>
          </a:p>
          <a:p>
            <a:pPr marL="0" indent="0">
              <a:buNone/>
            </a:pPr>
            <a:endParaRPr lang="en-US" dirty="0"/>
          </a:p>
        </p:txBody>
      </p:sp>
    </p:spTree>
    <p:extLst>
      <p:ext uri="{BB962C8B-B14F-4D97-AF65-F5344CB8AC3E}">
        <p14:creationId xmlns:p14="http://schemas.microsoft.com/office/powerpoint/2010/main" val="3025364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1078</TotalTime>
  <Words>1506</Words>
  <Application>Microsoft Office PowerPoint</Application>
  <PresentationFormat>On-screen Show (4:3)</PresentationFormat>
  <Paragraphs>122</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Wingdings</vt:lpstr>
      <vt:lpstr>Wingdings 3</vt:lpstr>
      <vt:lpstr>Ion Boardroom</vt:lpstr>
      <vt:lpstr>The Elements of a Sound Decision</vt:lpstr>
      <vt:lpstr>Overview</vt:lpstr>
      <vt:lpstr>Issue Statement</vt:lpstr>
      <vt:lpstr>Issue Statement</vt:lpstr>
      <vt:lpstr>Findings of Fact</vt:lpstr>
      <vt:lpstr>Findings of Fact</vt:lpstr>
      <vt:lpstr>Findings of Fact</vt:lpstr>
      <vt:lpstr>Examples</vt:lpstr>
      <vt:lpstr>Examples</vt:lpstr>
      <vt:lpstr>Examples</vt:lpstr>
      <vt:lpstr>Examples</vt:lpstr>
      <vt:lpstr>Credibility</vt:lpstr>
      <vt:lpstr>Credibility</vt:lpstr>
      <vt:lpstr>Example I Evidence</vt:lpstr>
      <vt:lpstr>Example I Findings</vt:lpstr>
      <vt:lpstr>Example I Explain Credibility in the Discussion</vt:lpstr>
      <vt:lpstr>Example II Evidence</vt:lpstr>
      <vt:lpstr>Example II Findings of Fact</vt:lpstr>
      <vt:lpstr>Conclusions of Law</vt:lpstr>
      <vt:lpstr>Decretal</vt:lpstr>
    </vt:vector>
  </TitlesOfParts>
  <Company>Idaho Industrial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Elements of a Sound Decision</dc:title>
  <dc:creator>cruch</dc:creator>
  <cp:lastModifiedBy>Fitzgerald, Paul (EOL)</cp:lastModifiedBy>
  <cp:revision>46</cp:revision>
  <cp:lastPrinted>2018-05-01T23:17:27Z</cp:lastPrinted>
  <dcterms:created xsi:type="dcterms:W3CDTF">2018-04-03T20:21:30Z</dcterms:created>
  <dcterms:modified xsi:type="dcterms:W3CDTF">2018-06-15T14:47:16Z</dcterms:modified>
</cp:coreProperties>
</file>