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60" r:id="rId1"/>
  </p:sldMasterIdLst>
  <p:notesMasterIdLst>
    <p:notesMasterId r:id="rId27"/>
  </p:notesMasterIdLst>
  <p:sldIdLst>
    <p:sldId id="256" r:id="rId2"/>
    <p:sldId id="270" r:id="rId3"/>
    <p:sldId id="257" r:id="rId4"/>
    <p:sldId id="297" r:id="rId5"/>
    <p:sldId id="298" r:id="rId6"/>
    <p:sldId id="299" r:id="rId7"/>
    <p:sldId id="300" r:id="rId8"/>
    <p:sldId id="301" r:id="rId9"/>
    <p:sldId id="302" r:id="rId10"/>
    <p:sldId id="303" r:id="rId11"/>
    <p:sldId id="304" r:id="rId12"/>
    <p:sldId id="311" r:id="rId13"/>
    <p:sldId id="305" r:id="rId14"/>
    <p:sldId id="306" r:id="rId15"/>
    <p:sldId id="307" r:id="rId16"/>
    <p:sldId id="309" r:id="rId17"/>
    <p:sldId id="308" r:id="rId18"/>
    <p:sldId id="310" r:id="rId19"/>
    <p:sldId id="260" r:id="rId20"/>
    <p:sldId id="285" r:id="rId21"/>
    <p:sldId id="287" r:id="rId22"/>
    <p:sldId id="288" r:id="rId23"/>
    <p:sldId id="293" r:id="rId24"/>
    <p:sldId id="292" r:id="rId25"/>
    <p:sldId id="275"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Lucida Sans Unicode" panose="020B0602030504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Lucida Sans Unicode" panose="020B0602030504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Lucida Sans Unicode" panose="020B0602030504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Lucida Sans Unicode" panose="020B0602030504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Lucida Sans Unicode" panose="020B0602030504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80" autoAdjust="0"/>
    <p:restoredTop sz="94660"/>
  </p:normalViewPr>
  <p:slideViewPr>
    <p:cSldViewPr>
      <p:cViewPr varScale="1">
        <p:scale>
          <a:sx n="52" d="100"/>
          <a:sy n="52" d="100"/>
        </p:scale>
        <p:origin x="72" y="618"/>
      </p:cViewPr>
      <p:guideLst>
        <p:guide orient="horz" pos="2160"/>
        <p:guide pos="2880"/>
      </p:guideLst>
    </p:cSldViewPr>
  </p:slideViewPr>
  <p:notesTextViewPr>
    <p:cViewPr>
      <p:scale>
        <a:sx n="1" d="1"/>
        <a:sy n="1" d="1"/>
      </p:scale>
      <p:origin x="0" y="0"/>
    </p:cViewPr>
  </p:notesTextViewPr>
  <p:sorterViewPr>
    <p:cViewPr>
      <p:scale>
        <a:sx n="100" d="100"/>
        <a:sy n="100" d="100"/>
      </p:scale>
      <p:origin x="0" y="26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BA6D3C01-6E19-4B6B-9791-A09D1DB44F45}" type="datetimeFigureOut">
              <a:rPr lang="en-US"/>
              <a:pPr>
                <a:defRPr/>
              </a:pPr>
              <a:t>6/12/2018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C4B3840-193C-4977-8FE5-3918897B0CF8}"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Lucida Sans Unicode" panose="020B0602030504020204" pitchFamily="34" charset="0"/>
                <a:cs typeface="Arial" panose="020B0604020202020204" pitchFamily="34" charset="0"/>
              </a:defRPr>
            </a:lvl1pPr>
            <a:lvl2pPr marL="742950" indent="-285750" eaLnBrk="0" hangingPunct="0">
              <a:defRPr>
                <a:solidFill>
                  <a:schemeClr val="tx1"/>
                </a:solidFill>
                <a:latin typeface="Lucida Sans Unicode" panose="020B0602030504020204" pitchFamily="34" charset="0"/>
                <a:cs typeface="Arial" panose="020B0604020202020204" pitchFamily="34" charset="0"/>
              </a:defRPr>
            </a:lvl2pPr>
            <a:lvl3pPr marL="1143000" indent="-228600" eaLnBrk="0" hangingPunct="0">
              <a:defRPr>
                <a:solidFill>
                  <a:schemeClr val="tx1"/>
                </a:solidFill>
                <a:latin typeface="Lucida Sans Unicode" panose="020B0602030504020204" pitchFamily="34" charset="0"/>
                <a:cs typeface="Arial" panose="020B0604020202020204" pitchFamily="34" charset="0"/>
              </a:defRPr>
            </a:lvl3pPr>
            <a:lvl4pPr marL="1600200" indent="-228600" eaLnBrk="0" hangingPunct="0">
              <a:defRPr>
                <a:solidFill>
                  <a:schemeClr val="tx1"/>
                </a:solidFill>
                <a:latin typeface="Lucida Sans Unicode" panose="020B0602030504020204" pitchFamily="34" charset="0"/>
                <a:cs typeface="Arial" panose="020B0604020202020204" pitchFamily="34" charset="0"/>
              </a:defRPr>
            </a:lvl4pPr>
            <a:lvl5pPr marL="2057400" indent="-228600" eaLnBrk="0" hangingPunct="0">
              <a:defRPr>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pPr eaLnBrk="1" hangingPunct="1"/>
            <a:fld id="{94F35886-5AA9-4726-BFF4-751A69C38950}"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Lucida Sans Unicode" panose="020B0602030504020204" pitchFamily="34" charset="0"/>
                <a:cs typeface="Arial" panose="020B0604020202020204" pitchFamily="34" charset="0"/>
              </a:defRPr>
            </a:lvl1pPr>
            <a:lvl2pPr marL="742950" indent="-285750" eaLnBrk="0" hangingPunct="0">
              <a:defRPr>
                <a:solidFill>
                  <a:schemeClr val="tx1"/>
                </a:solidFill>
                <a:latin typeface="Lucida Sans Unicode" panose="020B0602030504020204" pitchFamily="34" charset="0"/>
                <a:cs typeface="Arial" panose="020B0604020202020204" pitchFamily="34" charset="0"/>
              </a:defRPr>
            </a:lvl2pPr>
            <a:lvl3pPr marL="1143000" indent="-228600" eaLnBrk="0" hangingPunct="0">
              <a:defRPr>
                <a:solidFill>
                  <a:schemeClr val="tx1"/>
                </a:solidFill>
                <a:latin typeface="Lucida Sans Unicode" panose="020B0602030504020204" pitchFamily="34" charset="0"/>
                <a:cs typeface="Arial" panose="020B0604020202020204" pitchFamily="34" charset="0"/>
              </a:defRPr>
            </a:lvl3pPr>
            <a:lvl4pPr marL="1600200" indent="-228600" eaLnBrk="0" hangingPunct="0">
              <a:defRPr>
                <a:solidFill>
                  <a:schemeClr val="tx1"/>
                </a:solidFill>
                <a:latin typeface="Lucida Sans Unicode" panose="020B0602030504020204" pitchFamily="34" charset="0"/>
                <a:cs typeface="Arial" panose="020B0604020202020204" pitchFamily="34" charset="0"/>
              </a:defRPr>
            </a:lvl4pPr>
            <a:lvl5pPr marL="2057400" indent="-228600" eaLnBrk="0" hangingPunct="0">
              <a:defRPr>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pPr eaLnBrk="1" hangingPunct="1"/>
            <a:fld id="{923E9263-5505-4EA5-990F-E91D564E61D5}"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Lucida Sans Unicode" panose="020B0602030504020204" pitchFamily="34" charset="0"/>
                <a:cs typeface="Arial" panose="020B0604020202020204" pitchFamily="34" charset="0"/>
              </a:defRPr>
            </a:lvl1pPr>
            <a:lvl2pPr marL="742950" indent="-285750" eaLnBrk="0" hangingPunct="0">
              <a:defRPr>
                <a:solidFill>
                  <a:schemeClr val="tx1"/>
                </a:solidFill>
                <a:latin typeface="Lucida Sans Unicode" panose="020B0602030504020204" pitchFamily="34" charset="0"/>
                <a:cs typeface="Arial" panose="020B0604020202020204" pitchFamily="34" charset="0"/>
              </a:defRPr>
            </a:lvl2pPr>
            <a:lvl3pPr marL="1143000" indent="-228600" eaLnBrk="0" hangingPunct="0">
              <a:defRPr>
                <a:solidFill>
                  <a:schemeClr val="tx1"/>
                </a:solidFill>
                <a:latin typeface="Lucida Sans Unicode" panose="020B0602030504020204" pitchFamily="34" charset="0"/>
                <a:cs typeface="Arial" panose="020B0604020202020204" pitchFamily="34" charset="0"/>
              </a:defRPr>
            </a:lvl3pPr>
            <a:lvl4pPr marL="1600200" indent="-228600" eaLnBrk="0" hangingPunct="0">
              <a:defRPr>
                <a:solidFill>
                  <a:schemeClr val="tx1"/>
                </a:solidFill>
                <a:latin typeface="Lucida Sans Unicode" panose="020B0602030504020204" pitchFamily="34" charset="0"/>
                <a:cs typeface="Arial" panose="020B0604020202020204" pitchFamily="34" charset="0"/>
              </a:defRPr>
            </a:lvl4pPr>
            <a:lvl5pPr marL="2057400" indent="-228600" eaLnBrk="0" hangingPunct="0">
              <a:defRPr>
                <a:solidFill>
                  <a:schemeClr val="tx1"/>
                </a:solidFill>
                <a:latin typeface="Lucida Sans Unicode" panose="020B0602030504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Lucida Sans Unicode" panose="020B0602030504020204" pitchFamily="34" charset="0"/>
                <a:cs typeface="Arial" panose="020B0604020202020204" pitchFamily="34" charset="0"/>
              </a:defRPr>
            </a:lvl9pPr>
          </a:lstStyle>
          <a:p>
            <a:pPr eaLnBrk="1" hangingPunct="1"/>
            <a:fld id="{E4098DD7-7EE9-4435-AC28-FB6DFD23E0EC}"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Freeform 18"/>
            <p:cNvSpPr>
              <a:spLocks/>
            </p:cNvSpPr>
            <p:nvPr/>
          </p:nvSpPr>
          <p:spPr bwMode="auto">
            <a:xfrm>
              <a:off x="35443" y="5135526"/>
              <a:ext cx="9108557" cy="838200"/>
            </a:xfrm>
            <a:custGeom>
              <a:avLst/>
              <a:gdLst>
                <a:gd name="T0" fmla="*/ 0 w 5760"/>
                <a:gd name="T1" fmla="*/ 0 h 528"/>
                <a:gd name="T2" fmla="*/ 2147483647 w 5760"/>
                <a:gd name="T3" fmla="*/ 0 h 528"/>
                <a:gd name="T4" fmla="*/ 2147483647 w 5760"/>
                <a:gd name="T5" fmla="*/ 1330642500 h 528"/>
                <a:gd name="T6" fmla="*/ 120032121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E6B46D0C-D0A4-4D75-8241-C8FA7FC9CC75}" type="datetimeFigureOut">
              <a:rPr lang="en-US"/>
              <a:pPr>
                <a:defRPr/>
              </a:pPr>
              <a:t>6/12/2018</a:t>
            </a:fld>
            <a:endParaRPr lang="en-US" dirty="0"/>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lstStyle>
          <a:p>
            <a:fld id="{8B044175-CC38-463E-8640-E1B491B08A8C}" type="slidenum">
              <a:rPr lang="en-US" altLang="en-US"/>
              <a:pPr/>
              <a:t>‹#›</a:t>
            </a:fld>
            <a:endParaRPr lang="en-US" altLang="en-US"/>
          </a:p>
        </p:txBody>
      </p:sp>
    </p:spTree>
    <p:extLst>
      <p:ext uri="{BB962C8B-B14F-4D97-AF65-F5344CB8AC3E}">
        <p14:creationId xmlns:p14="http://schemas.microsoft.com/office/powerpoint/2010/main" val="318255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9787B08-48C5-433D-A28E-65BCFA69C6FF}" type="datetimeFigureOut">
              <a:rPr lang="en-US"/>
              <a:pPr>
                <a:defRPr/>
              </a:pPr>
              <a:t>6/12/2018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2D6EDD71-1F55-4224-8651-A0358CD2880C}" type="slidenum">
              <a:rPr lang="en-US" altLang="en-US"/>
              <a:pPr/>
              <a:t>‹#›</a:t>
            </a:fld>
            <a:endParaRPr lang="en-US" altLang="en-US"/>
          </a:p>
        </p:txBody>
      </p:sp>
    </p:spTree>
    <p:extLst>
      <p:ext uri="{BB962C8B-B14F-4D97-AF65-F5344CB8AC3E}">
        <p14:creationId xmlns:p14="http://schemas.microsoft.com/office/powerpoint/2010/main" val="1705743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4EC8552-F0A6-4E85-93F5-D33D94676A49}" type="datetimeFigureOut">
              <a:rPr lang="en-US"/>
              <a:pPr>
                <a:defRPr/>
              </a:pPr>
              <a:t>6/12/2018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3E3F7668-6574-473C-8C9D-68A32BDD2C4A}" type="slidenum">
              <a:rPr lang="en-US" altLang="en-US"/>
              <a:pPr/>
              <a:t>‹#›</a:t>
            </a:fld>
            <a:endParaRPr lang="en-US" altLang="en-US"/>
          </a:p>
        </p:txBody>
      </p:sp>
    </p:spTree>
    <p:extLst>
      <p:ext uri="{BB962C8B-B14F-4D97-AF65-F5344CB8AC3E}">
        <p14:creationId xmlns:p14="http://schemas.microsoft.com/office/powerpoint/2010/main" val="9357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DDC392FE-12AD-4BBF-92F8-C5F207B3E0D1}" type="datetimeFigureOut">
              <a:rPr lang="en-US"/>
              <a:pPr>
                <a:defRPr/>
              </a:pPr>
              <a:t>6/12/2018</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fld id="{5B9D65D4-B99B-48EE-A6E8-88DBC6DEB61B}" type="slidenum">
              <a:rPr lang="en-US" altLang="en-US"/>
              <a:pPr/>
              <a:t>‹#›</a:t>
            </a:fld>
            <a:endParaRPr lang="en-US" altLang="en-US"/>
          </a:p>
        </p:txBody>
      </p:sp>
    </p:spTree>
    <p:extLst>
      <p:ext uri="{BB962C8B-B14F-4D97-AF65-F5344CB8AC3E}">
        <p14:creationId xmlns:p14="http://schemas.microsoft.com/office/powerpoint/2010/main" val="1144728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AAE3C1FB-0EC6-4702-B99D-FBBE96FC2CEE}" type="datetimeFigureOut">
              <a:rPr lang="en-US"/>
              <a:pPr>
                <a:defRPr/>
              </a:pPr>
              <a:t>6/12/2018</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fld id="{91C96667-D2CD-47C7-B499-4BFB876180A3}" type="slidenum">
              <a:rPr lang="en-US" altLang="en-US"/>
              <a:pPr/>
              <a:t>‹#›</a:t>
            </a:fld>
            <a:endParaRPr lang="en-US" altLang="en-US"/>
          </a:p>
        </p:txBody>
      </p:sp>
    </p:spTree>
    <p:extLst>
      <p:ext uri="{BB962C8B-B14F-4D97-AF65-F5344CB8AC3E}">
        <p14:creationId xmlns:p14="http://schemas.microsoft.com/office/powerpoint/2010/main" val="5162972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lstStyle>
          <a:p>
            <a:pPr>
              <a:defRPr/>
            </a:pPr>
            <a:fld id="{49D9427D-3277-4615-9F35-3159F5BD330F}" type="datetimeFigureOut">
              <a:rPr lang="en-US"/>
              <a:pPr>
                <a:defRPr/>
              </a:pPr>
              <a:t>6/12/2018</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4C708FA8-8594-4F90-98D6-CCCF029EB3FA}" type="slidenum">
              <a:rPr lang="en-US" altLang="en-US"/>
              <a:pPr/>
              <a:t>‹#›</a:t>
            </a:fld>
            <a:endParaRPr lang="en-US" altLang="en-US"/>
          </a:p>
        </p:txBody>
      </p:sp>
    </p:spTree>
    <p:extLst>
      <p:ext uri="{BB962C8B-B14F-4D97-AF65-F5344CB8AC3E}">
        <p14:creationId xmlns:p14="http://schemas.microsoft.com/office/powerpoint/2010/main" val="2771535389"/>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11CB3B5C-6E6C-41EC-8E18-7627CFD7139F}" type="datetimeFigureOut">
              <a:rPr lang="en-US"/>
              <a:pPr>
                <a:defRPr/>
              </a:pPr>
              <a:t>6/12/2018</a:t>
            </a:fld>
            <a:endParaRPr lang="en-US" dirty="0"/>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fld id="{F7CBC77D-96F8-4153-8884-D56B64422DC5}" type="slidenum">
              <a:rPr lang="en-US" altLang="en-US"/>
              <a:pPr/>
              <a:t>‹#›</a:t>
            </a:fld>
            <a:endParaRPr lang="en-US" altLang="en-US"/>
          </a:p>
        </p:txBody>
      </p:sp>
    </p:spTree>
    <p:extLst>
      <p:ext uri="{BB962C8B-B14F-4D97-AF65-F5344CB8AC3E}">
        <p14:creationId xmlns:p14="http://schemas.microsoft.com/office/powerpoint/2010/main" val="313731963"/>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3317BCBC-29A0-43FA-A8B6-394BC1096E17}" type="datetimeFigureOut">
              <a:rPr lang="en-US"/>
              <a:pPr>
                <a:defRPr/>
              </a:pPr>
              <a:t>6/12/2018</a:t>
            </a:fld>
            <a:endParaRPr lang="en-US" dirty="0"/>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fld id="{FCD718D4-D0C4-462D-9259-ECE1E30BAD53}" type="slidenum">
              <a:rPr lang="en-US" altLang="en-US"/>
              <a:pPr/>
              <a:t>‹#›</a:t>
            </a:fld>
            <a:endParaRPr lang="en-US" altLang="en-US"/>
          </a:p>
        </p:txBody>
      </p:sp>
    </p:spTree>
    <p:extLst>
      <p:ext uri="{BB962C8B-B14F-4D97-AF65-F5344CB8AC3E}">
        <p14:creationId xmlns:p14="http://schemas.microsoft.com/office/powerpoint/2010/main" val="2585263762"/>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C0B54A3-60F5-48F3-A837-402F29631713}" type="datetimeFigureOut">
              <a:rPr lang="en-US"/>
              <a:pPr>
                <a:defRPr/>
              </a:pPr>
              <a:t>6/12/2018</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fld id="{B528CD35-5C8B-4A45-A7C2-E509E8BC80D3}" type="slidenum">
              <a:rPr lang="en-US" altLang="en-US"/>
              <a:pPr/>
              <a:t>‹#›</a:t>
            </a:fld>
            <a:endParaRPr lang="en-US" altLang="en-US"/>
          </a:p>
        </p:txBody>
      </p:sp>
    </p:spTree>
    <p:extLst>
      <p:ext uri="{BB962C8B-B14F-4D97-AF65-F5344CB8AC3E}">
        <p14:creationId xmlns:p14="http://schemas.microsoft.com/office/powerpoint/2010/main" val="24695501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24487F14-6999-492A-A32E-1F4CECFA7AB9}" type="datetimeFigureOut">
              <a:rPr lang="en-US"/>
              <a:pPr>
                <a:defRPr/>
              </a:pPr>
              <a:t>6/12/2018</a:t>
            </a:fld>
            <a:endParaRPr lang="en-US" dirty="0"/>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fld id="{A0525CA9-FDF7-4C86-8BEA-397E8BFF690B}" type="slidenum">
              <a:rPr lang="en-US" altLang="en-US"/>
              <a:pPr/>
              <a:t>‹#›</a:t>
            </a:fld>
            <a:endParaRPr lang="en-US" altLang="en-US"/>
          </a:p>
        </p:txBody>
      </p:sp>
    </p:spTree>
    <p:extLst>
      <p:ext uri="{BB962C8B-B14F-4D97-AF65-F5344CB8AC3E}">
        <p14:creationId xmlns:p14="http://schemas.microsoft.com/office/powerpoint/2010/main" val="391483707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Freeform 15"/>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7" name="Right Triangle 6"/>
          <p:cNvSpPr>
            <a:spLocks/>
          </p:cNvSpPr>
          <p:nvPr/>
        </p:nvSpPr>
        <p:spPr bwMode="auto">
          <a:xfrm>
            <a:off x="-6042" y="5791253"/>
            <a:ext cx="3402314" cy="1080868"/>
          </a:xfrm>
          <a:prstGeom prst="rtTriangle">
            <a:avLst/>
          </a:prstGeom>
          <a:blipFill>
            <a:blip r:embed="rId4">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EBD445FD-BDF7-4C66-9FE4-1F883264A0E9}" type="datetimeFigureOut">
              <a:rPr lang="en-US"/>
              <a:pPr>
                <a:defRPr/>
              </a:pPr>
              <a:t>6/12/2018</a:t>
            </a:fld>
            <a:endParaRPr lang="en-US" dirty="0"/>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lvl1pPr>
          </a:lstStyle>
          <a:p>
            <a:fld id="{900FA2BA-318A-401B-8458-14793F478A72}" type="slidenum">
              <a:rPr lang="en-US" altLang="en-US"/>
              <a:pPr/>
              <a:t>‹#›</a:t>
            </a:fld>
            <a:endParaRPr lang="en-US" altLang="en-US"/>
          </a:p>
        </p:txBody>
      </p:sp>
    </p:spTree>
    <p:extLst>
      <p:ext uri="{BB962C8B-B14F-4D97-AF65-F5344CB8AC3E}">
        <p14:creationId xmlns:p14="http://schemas.microsoft.com/office/powerpoint/2010/main" val="3027913376"/>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7" name="Freeform 11"/>
          <p:cNvSpPr>
            <a:spLocks/>
          </p:cNvSpPr>
          <p:nvPr/>
        </p:nvSpPr>
        <p:spPr bwMode="auto">
          <a:xfrm>
            <a:off x="485775" y="5938838"/>
            <a:ext cx="3690938" cy="933450"/>
          </a:xfrm>
          <a:custGeom>
            <a:avLst/>
            <a:gdLst>
              <a:gd name="T0" fmla="*/ 0 w 5591"/>
              <a:gd name="T1" fmla="*/ 0 h 588"/>
              <a:gd name="T2" fmla="*/ 2147483647 w 5591"/>
              <a:gd name="T3" fmla="*/ 0 h 588"/>
              <a:gd name="T4" fmla="*/ 2147483647 w 5591"/>
              <a:gd name="T5" fmla="*/ 1330642500 h 588"/>
              <a:gd name="T6" fmla="*/ 20919056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a:noFill/>
          </a:ln>
          <a:extLst>
            <a:ext uri="{91240B29-F687-4F45-9708-019B960494DF}">
              <a14:hiddenLine xmlns:a14="http://schemas.microsoft.com/office/drawing/2010/main" w="9525" cap="flat" cmpd="sng" algn="ctr">
                <a:solidFill>
                  <a:srgbClr val="000000"/>
                </a:solidFill>
                <a:prstDash val="solid"/>
                <a:round/>
                <a:headEnd type="none" w="med" len="med"/>
                <a:tailEnd type="none" w="med" len="med"/>
              </a14:hiddenLine>
            </a:ext>
          </a:extLst>
        </p:spPr>
        <p:txBody>
          <a:bodyPr/>
          <a:lstStyle/>
          <a:p>
            <a:endParaRPr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8A5957DA-4A18-485B-8E3C-BF8849F07B0E}" type="datetimeFigureOut">
              <a:rPr lang="en-US"/>
              <a:pPr>
                <a:defRPr/>
              </a:pPr>
              <a:t>6/12/2018</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wrap="square" lIns="91440" tIns="45720" rIns="91440" bIns="45720" numCol="1" anchor="b" anchorCtr="0" compatLnSpc="1">
            <a:prstTxWarp prst="textNoShape">
              <a:avLst/>
            </a:prstTxWarp>
          </a:bodyPr>
          <a:lstStyle>
            <a:lvl1pPr algn="r">
              <a:defRPr sz="1000"/>
            </a:lvl1pPr>
          </a:lstStyle>
          <a:p>
            <a:fld id="{A2349E3D-5BB5-46CE-AA41-55A40894D8B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4319" r:id="rId1"/>
    <p:sldLayoutId id="2147484315" r:id="rId2"/>
    <p:sldLayoutId id="2147484320" r:id="rId3"/>
    <p:sldLayoutId id="2147484321" r:id="rId4"/>
    <p:sldLayoutId id="2147484322" r:id="rId5"/>
    <p:sldLayoutId id="2147484323" r:id="rId6"/>
    <p:sldLayoutId id="2147484316" r:id="rId7"/>
    <p:sldLayoutId id="2147484324" r:id="rId8"/>
    <p:sldLayoutId id="2147484325" r:id="rId9"/>
    <p:sldLayoutId id="2147484317" r:id="rId10"/>
    <p:sldLayoutId id="2147484318"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anose="020B0602030504020204" pitchFamily="34" charset="0"/>
        </a:defRPr>
      </a:lvl2pPr>
      <a:lvl3pPr algn="l" rtl="0" eaLnBrk="0" fontAlgn="base" hangingPunct="0">
        <a:spcBef>
          <a:spcPct val="0"/>
        </a:spcBef>
        <a:spcAft>
          <a:spcPct val="0"/>
        </a:spcAft>
        <a:defRPr sz="4100" b="1">
          <a:solidFill>
            <a:schemeClr val="tx2"/>
          </a:solidFill>
          <a:latin typeface="Lucida Sans Unicode" panose="020B0602030504020204" pitchFamily="34" charset="0"/>
        </a:defRPr>
      </a:lvl3pPr>
      <a:lvl4pPr algn="l" rtl="0" eaLnBrk="0" fontAlgn="base" hangingPunct="0">
        <a:spcBef>
          <a:spcPct val="0"/>
        </a:spcBef>
        <a:spcAft>
          <a:spcPct val="0"/>
        </a:spcAft>
        <a:defRPr sz="4100" b="1">
          <a:solidFill>
            <a:schemeClr val="tx2"/>
          </a:solidFill>
          <a:latin typeface="Lucida Sans Unicode" panose="020B0602030504020204" pitchFamily="34" charset="0"/>
        </a:defRPr>
      </a:lvl4pPr>
      <a:lvl5pPr algn="l" rtl="0" eaLnBrk="0" fontAlgn="base" hangingPunct="0">
        <a:spcBef>
          <a:spcPct val="0"/>
        </a:spcBef>
        <a:spcAft>
          <a:spcPct val="0"/>
        </a:spcAft>
        <a:defRPr sz="4100" b="1">
          <a:solidFill>
            <a:schemeClr val="tx2"/>
          </a:solidFill>
          <a:latin typeface="Lucida Sans Unicode" panose="020B0602030504020204" pitchFamily="34" charset="0"/>
        </a:defRPr>
      </a:lvl5pPr>
      <a:lvl6pPr marL="457200" algn="l" rtl="0" fontAlgn="base">
        <a:spcBef>
          <a:spcPct val="0"/>
        </a:spcBef>
        <a:spcAft>
          <a:spcPct val="0"/>
        </a:spcAft>
        <a:defRPr sz="4100" b="1">
          <a:solidFill>
            <a:schemeClr val="tx2"/>
          </a:solidFill>
          <a:latin typeface="Lucida Sans Unicode" panose="020B0602030504020204" pitchFamily="34" charset="0"/>
        </a:defRPr>
      </a:lvl6pPr>
      <a:lvl7pPr marL="914400" algn="l" rtl="0" fontAlgn="base">
        <a:spcBef>
          <a:spcPct val="0"/>
        </a:spcBef>
        <a:spcAft>
          <a:spcPct val="0"/>
        </a:spcAft>
        <a:defRPr sz="4100" b="1">
          <a:solidFill>
            <a:schemeClr val="tx2"/>
          </a:solidFill>
          <a:latin typeface="Lucida Sans Unicode" panose="020B0602030504020204" pitchFamily="34" charset="0"/>
        </a:defRPr>
      </a:lvl7pPr>
      <a:lvl8pPr marL="1371600" algn="l" rtl="0" fontAlgn="base">
        <a:spcBef>
          <a:spcPct val="0"/>
        </a:spcBef>
        <a:spcAft>
          <a:spcPct val="0"/>
        </a:spcAft>
        <a:defRPr sz="4100" b="1">
          <a:solidFill>
            <a:schemeClr val="tx2"/>
          </a:solidFill>
          <a:latin typeface="Lucida Sans Unicode" panose="020B0602030504020204" pitchFamily="34" charset="0"/>
        </a:defRPr>
      </a:lvl8pPr>
      <a:lvl9pPr marL="1828800" algn="l" rtl="0" fontAlgn="base">
        <a:spcBef>
          <a:spcPct val="0"/>
        </a:spcBef>
        <a:spcAft>
          <a:spcPct val="0"/>
        </a:spcAft>
        <a:defRPr sz="4100" b="1">
          <a:solidFill>
            <a:schemeClr val="tx2"/>
          </a:solidFill>
          <a:latin typeface="Lucida Sans Unicode" panose="020B0602030504020204"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anose="05040102010807070707"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anose="020B0604030504040204"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anose="05020102010507070707"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anose="05020102010507070707"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anose="05020102010507070707"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sz="2800" dirty="0" smtClean="0"/>
              <a:t>National Association of Unemployment Insurance Professionals Annual Conference</a:t>
            </a:r>
            <a:br>
              <a:rPr lang="en-US" sz="2800" dirty="0" smtClean="0"/>
            </a:br>
            <a:r>
              <a:rPr lang="en-US" sz="2800" dirty="0" smtClean="0"/>
              <a:t>Annapolis, Maryland</a:t>
            </a:r>
            <a:br>
              <a:rPr lang="en-US" sz="2800" dirty="0" smtClean="0"/>
            </a:br>
            <a:r>
              <a:rPr lang="en-US" sz="2800" dirty="0" smtClean="0"/>
              <a:t>June 18, 2018</a:t>
            </a:r>
            <a:endParaRPr lang="en-US" sz="2800" dirty="0"/>
          </a:p>
        </p:txBody>
      </p:sp>
      <p:sp>
        <p:nvSpPr>
          <p:cNvPr id="9219" name="Subtitle 2"/>
          <p:cNvSpPr>
            <a:spLocks noGrp="1"/>
          </p:cNvSpPr>
          <p:nvPr>
            <p:ph type="subTitle" idx="1"/>
          </p:nvPr>
        </p:nvSpPr>
        <p:spPr>
          <a:xfrm>
            <a:off x="685800" y="3611563"/>
            <a:ext cx="7772400" cy="1200150"/>
          </a:xfrm>
        </p:spPr>
        <p:txBody>
          <a:bodyPr/>
          <a:lstStyle/>
          <a:p>
            <a:pPr marR="0" eaLnBrk="1" hangingPunct="1"/>
            <a:r>
              <a:rPr lang="en-US" altLang="en-US" sz="1700" smtClean="0"/>
              <a:t>Tom Dewberry, Chief Judge</a:t>
            </a:r>
          </a:p>
          <a:p>
            <a:pPr marR="0" eaLnBrk="1" hangingPunct="1"/>
            <a:r>
              <a:rPr lang="en-US" altLang="en-US" sz="1700" smtClean="0"/>
              <a:t>Denise Shaffer, Director of Quality Assurance</a:t>
            </a:r>
          </a:p>
          <a:p>
            <a:pPr marR="0" eaLnBrk="1" hangingPunct="1"/>
            <a:r>
              <a:rPr lang="en-US" altLang="en-US" sz="1700" smtClean="0"/>
              <a:t>Maryland Office of Administrative Hearings</a:t>
            </a:r>
          </a:p>
          <a:p>
            <a:pPr marR="0" eaLnBrk="1" hangingPunct="1"/>
            <a:endParaRPr lang="en-US" altLang="en-US" smtClean="0"/>
          </a:p>
        </p:txBody>
      </p:sp>
      <p:sp>
        <p:nvSpPr>
          <p:cNvPr id="9220" name="TextBox 2"/>
          <p:cNvSpPr txBox="1">
            <a:spLocks noChangeArrowheads="1"/>
          </p:cNvSpPr>
          <p:nvPr/>
        </p:nvSpPr>
        <p:spPr bwMode="auto">
          <a:xfrm>
            <a:off x="914400" y="5638800"/>
            <a:ext cx="75438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eaLnBrk="0" hangingPunct="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eaLnBrk="0" hangingPunct="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eaLnBrk="0" hangingPunct="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eaLnBrk="0" hangingPunct="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lgn="ctr" eaLnBrk="1" hangingPunct="1">
              <a:spcBef>
                <a:spcPct val="0"/>
              </a:spcBef>
              <a:buClrTx/>
              <a:buSzTx/>
              <a:buFontTx/>
              <a:buNone/>
            </a:pPr>
            <a:r>
              <a:rPr lang="en-US" altLang="en-US" sz="3200">
                <a:latin typeface="Impact" panose="020B0806030902050204" pitchFamily="34" charset="0"/>
              </a:rPr>
              <a:t>Evidence in Administrative Hearings</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p:txBody>
          <a:bodyPr/>
          <a:lstStyle/>
          <a:p>
            <a:r>
              <a:rPr lang="en-US" altLang="en-US" sz="2400" smtClean="0"/>
              <a:t>The author may authenticate.</a:t>
            </a:r>
          </a:p>
          <a:p>
            <a:r>
              <a:rPr lang="en-US" altLang="en-US" sz="2400" smtClean="0"/>
              <a:t>A person familiar with author’s signature may authenticate</a:t>
            </a:r>
          </a:p>
          <a:p>
            <a:r>
              <a:rPr lang="en-US" altLang="en-US" sz="2400" smtClean="0"/>
              <a:t>Reply letter doctrine: the document appears to be prompt response to another authenticated letter written to signatory.</a:t>
            </a:r>
          </a:p>
          <a:p>
            <a:r>
              <a:rPr lang="en-US" altLang="en-US" sz="2400" smtClean="0"/>
              <a:t>Contents — information in the document is known (or, better yet, is known only) to the signatory.</a:t>
            </a:r>
          </a:p>
          <a:p>
            <a:r>
              <a:rPr lang="en-US" altLang="en-US" sz="2400" smtClean="0"/>
              <a:t>Some documents may be self-authenticating (public records under seal; certified copies of public records).</a:t>
            </a:r>
          </a:p>
          <a:p>
            <a:r>
              <a:rPr lang="en-US" altLang="en-US" sz="2400" smtClean="0"/>
              <a:t> </a:t>
            </a:r>
          </a:p>
        </p:txBody>
      </p:sp>
      <p:sp>
        <p:nvSpPr>
          <p:cNvPr id="3" name="Title 2"/>
          <p:cNvSpPr>
            <a:spLocks noGrp="1"/>
          </p:cNvSpPr>
          <p:nvPr>
            <p:ph type="title"/>
          </p:nvPr>
        </p:nvSpPr>
        <p:spPr/>
        <p:txBody>
          <a:bodyPr>
            <a:normAutofit fontScale="90000"/>
          </a:bodyPr>
          <a:lstStyle/>
          <a:p>
            <a:pPr>
              <a:defRPr/>
            </a:pPr>
            <a:r>
              <a:rPr lang="en-US" altLang="en-US" u="sng" dirty="0" smtClean="0"/>
              <a:t>Authenticating </a:t>
            </a:r>
            <a:r>
              <a:rPr lang="en-US" altLang="en-US" u="sng" dirty="0"/>
              <a:t>Conventional </a:t>
            </a:r>
            <a:r>
              <a:rPr lang="en-US" altLang="en-US" u="sng" dirty="0" smtClean="0"/>
              <a:t>Items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537" indent="0">
              <a:buFont typeface="Wingdings 3" panose="05040102010807070707" pitchFamily="18" charset="2"/>
              <a:buNone/>
              <a:defRPr/>
            </a:pPr>
            <a:endParaRPr lang="en-US" sz="2000" dirty="0"/>
          </a:p>
          <a:p>
            <a:pPr>
              <a:defRPr/>
            </a:pPr>
            <a:r>
              <a:rPr lang="en-US" sz="2000" dirty="0"/>
              <a:t>Two distinct methods to </a:t>
            </a:r>
            <a:r>
              <a:rPr lang="en-US" sz="2000" dirty="0" smtClean="0"/>
              <a:t>authenticate photos (or video): </a:t>
            </a:r>
          </a:p>
          <a:p>
            <a:pPr lvl="1">
              <a:defRPr/>
            </a:pPr>
            <a:r>
              <a:rPr lang="en-US" sz="2000" dirty="0" smtClean="0"/>
              <a:t>(</a:t>
            </a:r>
            <a:r>
              <a:rPr lang="en-US" sz="2000" dirty="0"/>
              <a:t>1) witness testimony from firsthand knowledge that the video (or photo)  fairly and accurately represents the scene or object it purports to depict as it existed at the relevant time; or </a:t>
            </a:r>
            <a:endParaRPr lang="en-US" sz="2000" dirty="0" smtClean="0"/>
          </a:p>
          <a:p>
            <a:pPr lvl="1">
              <a:defRPr/>
            </a:pPr>
            <a:r>
              <a:rPr lang="en-US" sz="2000" dirty="0" smtClean="0"/>
              <a:t>(</a:t>
            </a:r>
            <a:r>
              <a:rPr lang="en-US" sz="2000" dirty="0"/>
              <a:t>2) the silent witness theory of admissibility, under which a video (or photo) speaks with its own probative effect</a:t>
            </a:r>
            <a:r>
              <a:rPr lang="en-US" sz="2000" dirty="0" smtClean="0"/>
              <a:t>.</a:t>
            </a:r>
          </a:p>
          <a:p>
            <a:pPr lvl="2">
              <a:defRPr/>
            </a:pPr>
            <a:r>
              <a:rPr lang="en-US" sz="2000" dirty="0" smtClean="0"/>
              <a:t>Under </a:t>
            </a:r>
            <a:r>
              <a:rPr lang="en-US" sz="2000" dirty="0"/>
              <a:t>the silent witness theory, the </a:t>
            </a:r>
            <a:r>
              <a:rPr lang="en-US" sz="2000" dirty="0" smtClean="0"/>
              <a:t>proponent </a:t>
            </a:r>
            <a:r>
              <a:rPr lang="en-US" sz="2000" dirty="0"/>
              <a:t>must present evidence regarding the type of recording equipment, how the footage was focused, how reliable the images were, etc.</a:t>
            </a:r>
          </a:p>
          <a:p>
            <a:pPr>
              <a:defRPr/>
            </a:pPr>
            <a:endParaRPr lang="en-US" dirty="0"/>
          </a:p>
        </p:txBody>
      </p:sp>
      <p:sp>
        <p:nvSpPr>
          <p:cNvPr id="3" name="Title 2"/>
          <p:cNvSpPr>
            <a:spLocks noGrp="1"/>
          </p:cNvSpPr>
          <p:nvPr>
            <p:ph type="title"/>
          </p:nvPr>
        </p:nvSpPr>
        <p:spPr/>
        <p:txBody>
          <a:bodyPr/>
          <a:lstStyle/>
          <a:p>
            <a:pPr algn="ctr">
              <a:defRPr/>
            </a:pPr>
            <a:r>
              <a:rPr lang="en-US" dirty="0" smtClean="0"/>
              <a:t>Authenticating Photographs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1"/>
          <p:cNvSpPr>
            <a:spLocks noGrp="1"/>
          </p:cNvSpPr>
          <p:nvPr>
            <p:ph idx="1"/>
          </p:nvPr>
        </p:nvSpPr>
        <p:spPr/>
        <p:txBody>
          <a:bodyPr/>
          <a:lstStyle/>
          <a:p>
            <a:r>
              <a:rPr lang="en-US" altLang="en-US" sz="2800" smtClean="0"/>
              <a:t>For purposes of authentication, video recordings are treated like photographs</a:t>
            </a:r>
            <a:endParaRPr lang="en-US" altLang="en-US" smtClean="0"/>
          </a:p>
          <a:p>
            <a:endParaRPr lang="en-US" altLang="en-US" smtClean="0"/>
          </a:p>
          <a:p>
            <a:r>
              <a:rPr lang="en-US" altLang="en-US" smtClean="0"/>
              <a:t>Case Study: </a:t>
            </a:r>
            <a:r>
              <a:rPr lang="en-US" altLang="en-US" i="1" smtClean="0"/>
              <a:t>Washington v. State</a:t>
            </a:r>
            <a:r>
              <a:rPr lang="en-US" altLang="en-US" smtClean="0"/>
              <a:t>, 406 Md. 642 (2008) </a:t>
            </a:r>
          </a:p>
          <a:p>
            <a:pPr lvl="1"/>
            <a:r>
              <a:rPr lang="en-US" altLang="en-US" i="1" smtClean="0"/>
              <a:t>Washington</a:t>
            </a:r>
            <a:r>
              <a:rPr lang="en-US" altLang="en-US" smtClean="0"/>
              <a:t>: improper authentication where footage from eight security cameras was distilled into a single video through undisclosed mechanisms. </a:t>
            </a:r>
          </a:p>
          <a:p>
            <a:pPr lvl="1"/>
            <a:endParaRPr lang="en-US" altLang="en-US" smtClean="0"/>
          </a:p>
        </p:txBody>
      </p:sp>
      <p:sp>
        <p:nvSpPr>
          <p:cNvPr id="3" name="Title 2"/>
          <p:cNvSpPr>
            <a:spLocks noGrp="1"/>
          </p:cNvSpPr>
          <p:nvPr>
            <p:ph type="title"/>
          </p:nvPr>
        </p:nvSpPr>
        <p:spPr/>
        <p:txBody>
          <a:bodyPr/>
          <a:lstStyle/>
          <a:p>
            <a:pPr algn="ctr">
              <a:defRPr/>
            </a:pPr>
            <a:r>
              <a:rPr lang="en-US" dirty="0" smtClean="0"/>
              <a:t>Authenticating Video</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1"/>
          <p:cNvSpPr>
            <a:spLocks noGrp="1"/>
          </p:cNvSpPr>
          <p:nvPr>
            <p:ph idx="1"/>
          </p:nvPr>
        </p:nvSpPr>
        <p:spPr>
          <a:xfrm>
            <a:off x="533400" y="1481138"/>
            <a:ext cx="8229600" cy="4525962"/>
          </a:xfrm>
        </p:spPr>
        <p:txBody>
          <a:bodyPr/>
          <a:lstStyle/>
          <a:p>
            <a:r>
              <a:rPr lang="en-US" altLang="en-US" smtClean="0"/>
              <a:t>Challenges:</a:t>
            </a:r>
          </a:p>
          <a:p>
            <a:pPr lvl="1"/>
            <a:r>
              <a:rPr lang="en-US" altLang="en-US" smtClean="0"/>
              <a:t>No conventional signature</a:t>
            </a:r>
          </a:p>
          <a:p>
            <a:pPr lvl="1"/>
            <a:r>
              <a:rPr lang="en-US" altLang="en-US" smtClean="0"/>
              <a:t>Problems of fraud, hacking, unauthorized use</a:t>
            </a:r>
          </a:p>
          <a:p>
            <a:pPr lvl="1"/>
            <a:r>
              <a:rPr lang="en-US" altLang="en-US" smtClean="0"/>
              <a:t>Opportunities for anonymity  </a:t>
            </a:r>
          </a:p>
          <a:p>
            <a:r>
              <a:rPr lang="en-US" altLang="en-US" smtClean="0"/>
              <a:t>General Considerations:</a:t>
            </a:r>
          </a:p>
          <a:p>
            <a:pPr lvl="1"/>
            <a:r>
              <a:rPr lang="en-US" altLang="en-US" smtClean="0"/>
              <a:t>The burden of proof for authentication is a low one.</a:t>
            </a:r>
          </a:p>
          <a:p>
            <a:pPr lvl="1"/>
            <a:r>
              <a:rPr lang="en-US" altLang="en-US" smtClean="0"/>
              <a:t>Authentication may be accomplished by direct or circumstantial evidence.</a:t>
            </a:r>
          </a:p>
          <a:p>
            <a:pPr lvl="1"/>
            <a:r>
              <a:rPr lang="en-US" altLang="en-US" smtClean="0"/>
              <a:t>Authentication may be accomplished entirely by substantial evidence. </a:t>
            </a:r>
          </a:p>
        </p:txBody>
      </p:sp>
      <p:sp>
        <p:nvSpPr>
          <p:cNvPr id="3" name="Title 2"/>
          <p:cNvSpPr>
            <a:spLocks noGrp="1"/>
          </p:cNvSpPr>
          <p:nvPr>
            <p:ph type="title"/>
          </p:nvPr>
        </p:nvSpPr>
        <p:spPr/>
        <p:txBody>
          <a:bodyPr>
            <a:normAutofit fontScale="90000"/>
          </a:bodyPr>
          <a:lstStyle/>
          <a:p>
            <a:pPr algn="ctr">
              <a:defRPr/>
            </a:pPr>
            <a:r>
              <a:rPr lang="en-US" altLang="en-US" u="sng" dirty="0"/>
              <a:t>Authenticating Electronic Communications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a:xfrm>
            <a:off x="457200" y="1143000"/>
            <a:ext cx="8229600" cy="4525963"/>
          </a:xfrm>
        </p:spPr>
        <p:txBody>
          <a:bodyPr/>
          <a:lstStyle/>
          <a:p>
            <a:r>
              <a:rPr lang="en-US" altLang="en-US" sz="2200" smtClean="0"/>
              <a:t>Printout of email bearing sender’s email address provides circumstantial evidence that message was transmitted by the person identified in the email address.</a:t>
            </a:r>
          </a:p>
          <a:p>
            <a:r>
              <a:rPr lang="en-US" altLang="en-US" sz="2200" smtClean="0"/>
              <a:t>Successfully replying to the sender’s email address indicates that message was originally sent from that address.</a:t>
            </a:r>
          </a:p>
          <a:p>
            <a:r>
              <a:rPr lang="en-US" altLang="en-US" sz="2200" smtClean="0"/>
              <a:t>Contents of email may authenticate email by showing details known to alleged sender.</a:t>
            </a:r>
          </a:p>
          <a:p>
            <a:r>
              <a:rPr lang="en-US" altLang="en-US" sz="2200" smtClean="0"/>
              <a:t>Email address is not conclusive.  Email message can be sent by person other than named sender.  Person with unauthorized access to computer can send email message under owner’s name</a:t>
            </a:r>
          </a:p>
        </p:txBody>
      </p:sp>
      <p:sp>
        <p:nvSpPr>
          <p:cNvPr id="3" name="Title 2"/>
          <p:cNvSpPr>
            <a:spLocks noGrp="1"/>
          </p:cNvSpPr>
          <p:nvPr>
            <p:ph type="title"/>
          </p:nvPr>
        </p:nvSpPr>
        <p:spPr/>
        <p:txBody>
          <a:bodyPr/>
          <a:lstStyle/>
          <a:p>
            <a:pPr algn="ctr">
              <a:defRPr/>
            </a:pPr>
            <a:r>
              <a:rPr lang="en-US" altLang="en-US" u="sng" dirty="0"/>
              <a:t>Authentication of Email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sz="2400" dirty="0" smtClean="0"/>
              <a:t>Case Study:</a:t>
            </a:r>
            <a:r>
              <a:rPr lang="en-US" sz="2400" i="1" dirty="0" smtClean="0"/>
              <a:t> Sublet v. State</a:t>
            </a:r>
            <a:r>
              <a:rPr lang="en-US" sz="2400" dirty="0" smtClean="0"/>
              <a:t>, 442 Md. 632 (2015) </a:t>
            </a:r>
          </a:p>
          <a:p>
            <a:pPr lvl="1">
              <a:defRPr/>
            </a:pPr>
            <a:r>
              <a:rPr lang="en-US" dirty="0" smtClean="0"/>
              <a:t>Most case law is from criminal cases.</a:t>
            </a:r>
          </a:p>
          <a:p>
            <a:pPr lvl="1">
              <a:defRPr/>
            </a:pPr>
            <a:r>
              <a:rPr lang="en-US" dirty="0" smtClean="0"/>
              <a:t>Printout of communications on Facebook among alleged victims of assault.</a:t>
            </a:r>
          </a:p>
          <a:p>
            <a:pPr lvl="1">
              <a:defRPr/>
            </a:pPr>
            <a:r>
              <a:rPr lang="en-US" dirty="0" smtClean="0"/>
              <a:t>But witness denied that she had sent one of threatening messages – her “bf [the defendant] is a dead man </a:t>
            </a:r>
            <a:r>
              <a:rPr lang="en-US" dirty="0" err="1" smtClean="0"/>
              <a:t>walkn</a:t>
            </a:r>
            <a:r>
              <a:rPr lang="en-US" dirty="0" smtClean="0"/>
              <a:t>.”  Witness claimed that others had access to her logon information and password.</a:t>
            </a:r>
          </a:p>
          <a:p>
            <a:pPr lvl="1">
              <a:defRPr/>
            </a:pPr>
            <a:r>
              <a:rPr lang="en-US" dirty="0" smtClean="0"/>
              <a:t>No evidence refuted witness’s claim. </a:t>
            </a:r>
          </a:p>
          <a:p>
            <a:pPr lvl="1">
              <a:defRPr/>
            </a:pPr>
            <a:r>
              <a:rPr lang="en-US" dirty="0" smtClean="0"/>
              <a:t>HELD: Communication was not authenticated.  </a:t>
            </a:r>
          </a:p>
          <a:p>
            <a:pPr marL="392113" lvl="1" indent="0">
              <a:buFont typeface="Verdana" panose="020B0604030504040204" pitchFamily="34" charset="0"/>
              <a:buNone/>
              <a:defRPr/>
            </a:pPr>
            <a:endParaRPr lang="en-US" dirty="0" smtClean="0"/>
          </a:p>
          <a:p>
            <a:pPr lvl="1">
              <a:defRPr/>
            </a:pPr>
            <a:endParaRPr lang="en-US" dirty="0"/>
          </a:p>
        </p:txBody>
      </p:sp>
      <p:sp>
        <p:nvSpPr>
          <p:cNvPr id="3" name="Title 2"/>
          <p:cNvSpPr>
            <a:spLocks noGrp="1"/>
          </p:cNvSpPr>
          <p:nvPr>
            <p:ph type="title"/>
          </p:nvPr>
        </p:nvSpPr>
        <p:spPr/>
        <p:txBody>
          <a:bodyPr/>
          <a:lstStyle/>
          <a:p>
            <a:pPr algn="ctr">
              <a:defRPr/>
            </a:pPr>
            <a:r>
              <a:rPr lang="en-US" altLang="en-US" u="sng" dirty="0" smtClean="0"/>
              <a:t>Facebook</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1"/>
          <p:cNvSpPr>
            <a:spLocks noGrp="1"/>
          </p:cNvSpPr>
          <p:nvPr>
            <p:ph idx="1"/>
          </p:nvPr>
        </p:nvSpPr>
        <p:spPr/>
        <p:txBody>
          <a:bodyPr/>
          <a:lstStyle/>
          <a:p>
            <a:r>
              <a:rPr lang="en-US" altLang="en-US" smtClean="0"/>
              <a:t>After</a:t>
            </a:r>
            <a:r>
              <a:rPr lang="en-US" altLang="en-US" i="1" smtClean="0"/>
              <a:t> </a:t>
            </a:r>
            <a:r>
              <a:rPr lang="en-US" altLang="en-US" smtClean="0"/>
              <a:t>defendant stabs his girlfriend, remorseful messages, purportedly from him, start to appear on her Facebook page.</a:t>
            </a:r>
          </a:p>
          <a:p>
            <a:r>
              <a:rPr lang="en-US" altLang="en-US" smtClean="0"/>
              <a:t>Messages were written very shortly after the stabbing, when very few people would’ve known of it.  </a:t>
            </a:r>
          </a:p>
          <a:p>
            <a:r>
              <a:rPr lang="en-US" altLang="en-US" smtClean="0"/>
              <a:t>Victim testified that defendant started calling her to apologize at about the same time and that he later wrote her a letter of apology.</a:t>
            </a:r>
          </a:p>
          <a:p>
            <a:r>
              <a:rPr lang="en-US" altLang="en-US" smtClean="0"/>
              <a:t>Messages were properly authenticated.</a:t>
            </a:r>
          </a:p>
          <a:p>
            <a:endParaRPr lang="en-US" altLang="en-US" smtClean="0"/>
          </a:p>
        </p:txBody>
      </p:sp>
      <p:sp>
        <p:nvSpPr>
          <p:cNvPr id="3" name="Title 2"/>
          <p:cNvSpPr>
            <a:spLocks noGrp="1"/>
          </p:cNvSpPr>
          <p:nvPr>
            <p:ph type="title"/>
          </p:nvPr>
        </p:nvSpPr>
        <p:spPr/>
        <p:txBody>
          <a:bodyPr>
            <a:normAutofit fontScale="90000"/>
          </a:bodyPr>
          <a:lstStyle/>
          <a:p>
            <a:pPr algn="ctr">
              <a:defRPr/>
            </a:pPr>
            <a:r>
              <a:rPr lang="en-US" dirty="0" smtClean="0"/>
              <a:t>Facebook and </a:t>
            </a:r>
            <a:r>
              <a:rPr lang="en-US" i="1" dirty="0" smtClean="0"/>
              <a:t>Sublet</a:t>
            </a:r>
            <a:r>
              <a:rPr lang="en-US" dirty="0" smtClean="0"/>
              <a:t>, continued</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138"/>
            <a:ext cx="8229600" cy="4525962"/>
          </a:xfrm>
        </p:spPr>
        <p:txBody>
          <a:bodyPr/>
          <a:lstStyle/>
          <a:p>
            <a:pPr>
              <a:defRPr/>
            </a:pPr>
            <a:r>
              <a:rPr lang="en-US" sz="2400" dirty="0" smtClean="0"/>
              <a:t>Case Study:</a:t>
            </a:r>
            <a:r>
              <a:rPr lang="en-US" sz="2400" i="1" dirty="0" smtClean="0"/>
              <a:t> Sublet v. State</a:t>
            </a:r>
            <a:r>
              <a:rPr lang="en-US" sz="2400" dirty="0" smtClean="0"/>
              <a:t>, 442 Md. 632 (2015)</a:t>
            </a:r>
          </a:p>
          <a:p>
            <a:pPr lvl="1">
              <a:defRPr/>
            </a:pPr>
            <a:r>
              <a:rPr lang="en-US" sz="2000" dirty="0"/>
              <a:t>Police recovered the messages and tweets from mobile phones in defendant’s possession.  </a:t>
            </a:r>
          </a:p>
          <a:p>
            <a:pPr lvl="1">
              <a:defRPr/>
            </a:pPr>
            <a:r>
              <a:rPr lang="en-US" sz="2000" dirty="0"/>
              <a:t>Messages reflected a conversation between two persons with two aliases or tags.  One of the tags had the defendant’s photo next to it.  Witnesses said that that tag belonged to the defendant.</a:t>
            </a:r>
          </a:p>
          <a:p>
            <a:pPr lvl="1">
              <a:defRPr/>
            </a:pPr>
            <a:r>
              <a:rPr lang="en-US" sz="2000" dirty="0"/>
              <a:t>Witness said that the defendant and another person, who was identified as the person who used the other tag, were planning the assault discussed in the messages. </a:t>
            </a:r>
          </a:p>
          <a:p>
            <a:pPr lvl="1">
              <a:defRPr/>
            </a:pPr>
            <a:r>
              <a:rPr lang="en-US" sz="2000" dirty="0"/>
              <a:t>Messages were adequately authenticated.</a:t>
            </a:r>
          </a:p>
          <a:p>
            <a:pPr marL="392113" lvl="1" indent="0">
              <a:buFont typeface="Verdana" panose="020B0604030504040204" pitchFamily="34" charset="0"/>
              <a:buNone/>
              <a:defRPr/>
            </a:pPr>
            <a:r>
              <a:rPr lang="en-US" sz="2400" dirty="0" smtClean="0"/>
              <a:t> </a:t>
            </a:r>
          </a:p>
        </p:txBody>
      </p:sp>
      <p:sp>
        <p:nvSpPr>
          <p:cNvPr id="3" name="Title 2"/>
          <p:cNvSpPr>
            <a:spLocks noGrp="1"/>
          </p:cNvSpPr>
          <p:nvPr>
            <p:ph type="title"/>
          </p:nvPr>
        </p:nvSpPr>
        <p:spPr/>
        <p:txBody>
          <a:bodyPr/>
          <a:lstStyle/>
          <a:p>
            <a:pPr algn="ctr">
              <a:defRPr/>
            </a:pPr>
            <a:r>
              <a:rPr lang="en-US" dirty="0" smtClean="0"/>
              <a:t>Twitter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341438"/>
            <a:ext cx="8229600" cy="4525962"/>
          </a:xfrm>
        </p:spPr>
        <p:txBody>
          <a:bodyPr/>
          <a:lstStyle/>
          <a:p>
            <a:pPr>
              <a:defRPr/>
            </a:pPr>
            <a:r>
              <a:rPr lang="en-US" dirty="0" smtClean="0"/>
              <a:t>Case Study: </a:t>
            </a:r>
            <a:r>
              <a:rPr lang="en-US" sz="2000" i="1" dirty="0" smtClean="0"/>
              <a:t>Dickens v. State</a:t>
            </a:r>
            <a:r>
              <a:rPr lang="en-US" sz="2000" dirty="0" smtClean="0"/>
              <a:t>, 175 Md. App. 231 (2007) </a:t>
            </a:r>
            <a:endParaRPr lang="en-US" sz="2000" dirty="0"/>
          </a:p>
          <a:p>
            <a:pPr lvl="1">
              <a:defRPr/>
            </a:pPr>
            <a:r>
              <a:rPr lang="en-US" sz="2000" dirty="0"/>
              <a:t>No question that defendant killed his wife.  Only question is premeditation.</a:t>
            </a:r>
          </a:p>
          <a:p>
            <a:pPr lvl="1">
              <a:defRPr/>
            </a:pPr>
            <a:r>
              <a:rPr lang="en-US" sz="2000" dirty="0"/>
              <a:t>Victim received threatening messages in days or months before she is killed.</a:t>
            </a:r>
          </a:p>
          <a:p>
            <a:pPr lvl="1">
              <a:defRPr/>
            </a:pPr>
            <a:r>
              <a:rPr lang="en-US" sz="2000" dirty="0"/>
              <a:t>Some of the messages were sent from defendant’s phone, which was found near the scene of the crime.</a:t>
            </a:r>
          </a:p>
          <a:p>
            <a:pPr lvl="1">
              <a:defRPr/>
            </a:pPr>
            <a:r>
              <a:rPr lang="en-US" sz="2000" dirty="0"/>
              <a:t>Although some messages could not be tracked to defendant’s phone, they contained information that only he would know.</a:t>
            </a:r>
          </a:p>
          <a:p>
            <a:pPr lvl="1">
              <a:defRPr/>
            </a:pPr>
            <a:r>
              <a:rPr lang="en-US" sz="2000" dirty="0"/>
              <a:t>Some messages were from “Doll/M,” which the court took to be a reference to </a:t>
            </a:r>
            <a:r>
              <a:rPr lang="en-US" sz="2000" i="1" dirty="0"/>
              <a:t>Dial M for Murder</a:t>
            </a:r>
            <a:r>
              <a:rPr lang="en-US" sz="2000" dirty="0"/>
              <a:t>.</a:t>
            </a:r>
          </a:p>
          <a:p>
            <a:pPr lvl="1">
              <a:defRPr/>
            </a:pPr>
            <a:r>
              <a:rPr lang="en-US" sz="1600" dirty="0"/>
              <a:t>Messages were properly authenticated</a:t>
            </a:r>
            <a:r>
              <a:rPr lang="en-US" sz="1600" dirty="0" smtClean="0"/>
              <a:t>.</a:t>
            </a:r>
          </a:p>
          <a:p>
            <a:pPr marL="392113" lvl="1" indent="0">
              <a:buFont typeface="Verdana" panose="020B0604030504040204" pitchFamily="34" charset="0"/>
              <a:buNone/>
              <a:defRPr/>
            </a:pPr>
            <a:endParaRPr lang="en-US" sz="2000" dirty="0"/>
          </a:p>
          <a:p>
            <a:pPr lvl="1">
              <a:defRPr/>
            </a:pPr>
            <a:endParaRPr lang="en-US" sz="2000" dirty="0"/>
          </a:p>
        </p:txBody>
      </p:sp>
      <p:sp>
        <p:nvSpPr>
          <p:cNvPr id="3" name="Title 2"/>
          <p:cNvSpPr>
            <a:spLocks noGrp="1"/>
          </p:cNvSpPr>
          <p:nvPr>
            <p:ph type="title"/>
          </p:nvPr>
        </p:nvSpPr>
        <p:spPr/>
        <p:txBody>
          <a:bodyPr/>
          <a:lstStyle/>
          <a:p>
            <a:pPr algn="ctr">
              <a:defRPr/>
            </a:pPr>
            <a:r>
              <a:rPr lang="en-US" altLang="en-US" u="sng" dirty="0"/>
              <a:t>Text Messages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pPr algn="ctr" eaLnBrk="1" fontAlgn="auto" hangingPunct="1">
              <a:spcAft>
                <a:spcPts val="0"/>
              </a:spcAft>
              <a:defRPr/>
            </a:pPr>
            <a:r>
              <a:rPr lang="en-US" dirty="0" smtClean="0"/>
              <a:t>TRAINING SCENARIOS</a:t>
            </a:r>
            <a:endParaRPr lang="en-US" dirty="0"/>
          </a:p>
        </p:txBody>
      </p:sp>
      <p:pic>
        <p:nvPicPr>
          <p:cNvPr id="27651" name="Picture 2" descr="C:\Users\james.t.murray\Pictures\Training-session-with-my-children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190750" y="1887538"/>
            <a:ext cx="4762500" cy="3714750"/>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533400" y="1676400"/>
            <a:ext cx="8229600" cy="4876800"/>
          </a:xfrm>
        </p:spPr>
        <p:txBody>
          <a:bodyPr/>
          <a:lstStyle/>
          <a:p>
            <a:pPr eaLnBrk="1" hangingPunct="1"/>
            <a:r>
              <a:rPr lang="en-US" altLang="en-US" smtClean="0"/>
              <a:t>??</a:t>
            </a:r>
          </a:p>
        </p:txBody>
      </p:sp>
      <p:sp>
        <p:nvSpPr>
          <p:cNvPr id="2" name="Title 1"/>
          <p:cNvSpPr>
            <a:spLocks noGrp="1"/>
          </p:cNvSpPr>
          <p:nvPr>
            <p:ph type="title"/>
          </p:nvPr>
        </p:nvSpPr>
        <p:spPr>
          <a:xfrm>
            <a:off x="457200" y="533400"/>
            <a:ext cx="8229600" cy="990600"/>
          </a:xfrm>
        </p:spPr>
        <p:txBody>
          <a:bodyPr>
            <a:normAutofit fontScale="90000"/>
          </a:bodyPr>
          <a:lstStyle/>
          <a:p>
            <a:pPr eaLnBrk="1" fontAlgn="auto" hangingPunct="1">
              <a:spcAft>
                <a:spcPts val="0"/>
              </a:spcAft>
              <a:defRPr/>
            </a:pPr>
            <a:r>
              <a:rPr lang="en-US" dirty="0" smtClean="0"/>
              <a:t>Why Are We Here and What is This Session About?</a:t>
            </a:r>
            <a:endParaRPr lang="en-US" dirty="0"/>
          </a:p>
        </p:txBody>
      </p:sp>
      <p:pic>
        <p:nvPicPr>
          <p:cNvPr id="10244" name="Picture 2" descr="H:\My Pictures\1288609394_think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1752600"/>
            <a:ext cx="4724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marL="342900" indent="-342900" eaLnBrk="1" fontAlgn="auto" hangingPunct="1">
              <a:lnSpc>
                <a:spcPct val="115000"/>
              </a:lnSpc>
              <a:spcBef>
                <a:spcPts val="0"/>
              </a:spcBef>
              <a:spcAft>
                <a:spcPts val="1000"/>
              </a:spcAft>
              <a:buFont typeface="+mj-lt"/>
              <a:buAutoNum type="arabicPeriod"/>
              <a:defRPr/>
            </a:pPr>
            <a:endParaRPr lang="en-US" sz="2800" dirty="0" smtClean="0">
              <a:latin typeface="Calibri"/>
              <a:ea typeface="Calibri"/>
              <a:cs typeface="Times New Roman"/>
            </a:endParaRPr>
          </a:p>
          <a:p>
            <a:pPr marL="342900" indent="-342900" eaLnBrk="1" fontAlgn="auto" hangingPunct="1">
              <a:lnSpc>
                <a:spcPct val="115000"/>
              </a:lnSpc>
              <a:spcBef>
                <a:spcPts val="0"/>
              </a:spcBef>
              <a:spcAft>
                <a:spcPts val="1000"/>
              </a:spcAft>
              <a:buFont typeface="+mj-lt"/>
              <a:buAutoNum type="arabicPeriod"/>
              <a:defRPr/>
            </a:pPr>
            <a:endParaRPr lang="en-US" sz="2200" dirty="0" smtClean="0">
              <a:latin typeface="Calibri"/>
              <a:ea typeface="Calibri"/>
              <a:cs typeface="Times New Roman"/>
            </a:endParaRPr>
          </a:p>
          <a:p>
            <a:pPr marL="342900" indent="-342900" eaLnBrk="1" fontAlgn="auto" hangingPunct="1">
              <a:lnSpc>
                <a:spcPct val="115000"/>
              </a:lnSpc>
              <a:spcBef>
                <a:spcPts val="0"/>
              </a:spcBef>
              <a:spcAft>
                <a:spcPts val="1000"/>
              </a:spcAft>
              <a:buFont typeface="+mj-lt"/>
              <a:buAutoNum type="arabicPeriod"/>
              <a:defRPr/>
            </a:pPr>
            <a:endParaRPr lang="en-US" sz="2200" dirty="0">
              <a:latin typeface="Calibri"/>
              <a:ea typeface="Calibri"/>
              <a:cs typeface="Times New Roman"/>
            </a:endParaRPr>
          </a:p>
          <a:p>
            <a:pPr marL="342900" indent="-342900" eaLnBrk="1" fontAlgn="auto" hangingPunct="1">
              <a:lnSpc>
                <a:spcPct val="115000"/>
              </a:lnSpc>
              <a:spcBef>
                <a:spcPts val="0"/>
              </a:spcBef>
              <a:spcAft>
                <a:spcPts val="1000"/>
              </a:spcAft>
              <a:buFont typeface="+mj-lt"/>
              <a:buAutoNum type="arabicPeriod"/>
              <a:defRPr/>
            </a:pPr>
            <a:endParaRPr lang="en-US" sz="2200" dirty="0" smtClean="0">
              <a:latin typeface="Calibri"/>
              <a:ea typeface="Calibri"/>
              <a:cs typeface="Times New Roman"/>
            </a:endParaRPr>
          </a:p>
          <a:p>
            <a:pPr marL="0" indent="0" eaLnBrk="1" fontAlgn="auto" hangingPunct="1">
              <a:lnSpc>
                <a:spcPct val="115000"/>
              </a:lnSpc>
              <a:spcBef>
                <a:spcPts val="0"/>
              </a:spcBef>
              <a:spcAft>
                <a:spcPts val="1000"/>
              </a:spcAft>
              <a:buFont typeface="Wingdings 3"/>
              <a:buNone/>
              <a:defRPr/>
            </a:pPr>
            <a:endParaRPr lang="en-US" sz="2200" b="1" dirty="0" smtClean="0">
              <a:latin typeface="Calibri"/>
              <a:ea typeface="Calibri"/>
              <a:cs typeface="Times New Roman"/>
            </a:endParaRPr>
          </a:p>
          <a:p>
            <a:pPr marL="0" indent="0" eaLnBrk="1" fontAlgn="auto" hangingPunct="1">
              <a:lnSpc>
                <a:spcPct val="115000"/>
              </a:lnSpc>
              <a:spcBef>
                <a:spcPts val="0"/>
              </a:spcBef>
              <a:spcAft>
                <a:spcPts val="1000"/>
              </a:spcAft>
              <a:buFont typeface="Wingdings 3"/>
              <a:buNone/>
              <a:defRPr/>
            </a:pPr>
            <a:r>
              <a:rPr lang="en-US" sz="2800" dirty="0" smtClean="0">
                <a:latin typeface="Calibri"/>
                <a:ea typeface="Calibri"/>
                <a:cs typeface="Times New Roman"/>
              </a:rPr>
              <a:t>You </a:t>
            </a:r>
            <a:r>
              <a:rPr lang="en-US" sz="2800" dirty="0">
                <a:latin typeface="Calibri"/>
                <a:ea typeface="Calibri"/>
                <a:cs typeface="Times New Roman"/>
              </a:rPr>
              <a:t>are conducting </a:t>
            </a:r>
            <a:r>
              <a:rPr lang="en-US" sz="2800" dirty="0" smtClean="0">
                <a:latin typeface="Calibri"/>
                <a:ea typeface="Calibri"/>
                <a:cs typeface="Times New Roman"/>
              </a:rPr>
              <a:t>an unemployment hearing. Seventeen </a:t>
            </a:r>
            <a:r>
              <a:rPr lang="en-US" sz="2800" dirty="0">
                <a:latin typeface="Calibri"/>
                <a:ea typeface="Calibri"/>
                <a:cs typeface="Times New Roman"/>
              </a:rPr>
              <a:t>year old Billy Bourbon is appearing before you </a:t>
            </a:r>
            <a:r>
              <a:rPr lang="en-US" sz="2800" dirty="0" smtClean="0">
                <a:latin typeface="Calibri"/>
                <a:ea typeface="Calibri"/>
                <a:cs typeface="Times New Roman"/>
              </a:rPr>
              <a:t>after being fired for coming to work with alcohol on his breath.  </a:t>
            </a:r>
            <a:r>
              <a:rPr lang="en-US" sz="2800" dirty="0">
                <a:latin typeface="Calibri"/>
                <a:ea typeface="Calibri"/>
                <a:cs typeface="Times New Roman"/>
              </a:rPr>
              <a:t>Billy shows up wearing basketball shorts, a Bud Lite hat turned backwards and wearing a tee shirt that says “Grab a </a:t>
            </a:r>
            <a:r>
              <a:rPr lang="en-US" sz="2800" dirty="0" err="1" smtClean="0">
                <a:latin typeface="Calibri"/>
                <a:ea typeface="Calibri"/>
                <a:cs typeface="Times New Roman"/>
              </a:rPr>
              <a:t>Heiney</a:t>
            </a:r>
            <a:r>
              <a:rPr lang="en-US" sz="2800" dirty="0" smtClean="0">
                <a:latin typeface="Calibri"/>
                <a:ea typeface="Calibri"/>
                <a:cs typeface="Times New Roman"/>
              </a:rPr>
              <a:t>” </a:t>
            </a:r>
            <a:r>
              <a:rPr lang="en-US" sz="2800" dirty="0">
                <a:latin typeface="Calibri"/>
                <a:ea typeface="Calibri"/>
                <a:cs typeface="Times New Roman"/>
              </a:rPr>
              <a:t>and has a beer bottle on it. Can you consider Billy’s dress as evidence in the case? Why or why not?</a:t>
            </a:r>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a:xfrm>
            <a:off x="3505200" y="274638"/>
            <a:ext cx="5181600" cy="1143000"/>
          </a:xfrm>
        </p:spPr>
        <p:txBody>
          <a:bodyPr/>
          <a:lstStyle/>
          <a:p>
            <a:pPr algn="ctr" eaLnBrk="1" fontAlgn="auto" hangingPunct="1">
              <a:lnSpc>
                <a:spcPct val="115000"/>
              </a:lnSpc>
              <a:spcBef>
                <a:spcPts val="0"/>
              </a:spcBef>
              <a:spcAft>
                <a:spcPts val="1000"/>
              </a:spcAft>
              <a:defRPr/>
            </a:pPr>
            <a:r>
              <a:rPr lang="en-US" sz="4400" dirty="0">
                <a:latin typeface="Calibri"/>
                <a:ea typeface="Calibri"/>
                <a:cs typeface="Times New Roman"/>
              </a:rPr>
              <a:t>Scenario </a:t>
            </a:r>
            <a:r>
              <a:rPr lang="en-US" sz="4400" dirty="0" smtClean="0">
                <a:latin typeface="Calibri"/>
                <a:ea typeface="Calibri"/>
                <a:cs typeface="Times New Roman"/>
              </a:rPr>
              <a:t>#</a:t>
            </a:r>
            <a:r>
              <a:rPr lang="en-US" sz="4400" dirty="0">
                <a:latin typeface="Calibri"/>
                <a:ea typeface="Calibri"/>
                <a:cs typeface="Times New Roman"/>
              </a:rPr>
              <a:t>1</a:t>
            </a:r>
          </a:p>
        </p:txBody>
      </p:sp>
      <p:pic>
        <p:nvPicPr>
          <p:cNvPr id="28676" name="Picture 2" descr="C:\Users\james.t.murray\Pictures\Heine t shi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74638"/>
            <a:ext cx="2857500" cy="273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3124200" y="304800"/>
            <a:ext cx="5334000" cy="1371600"/>
          </a:xfrm>
        </p:spPr>
        <p:txBody>
          <a:bodyPr/>
          <a:lstStyle/>
          <a:p>
            <a:pPr algn="ctr" eaLnBrk="1" hangingPunct="1">
              <a:defRPr/>
            </a:pPr>
            <a:r>
              <a:rPr lang="en-US" altLang="en-US" dirty="0"/>
              <a:t>Scenario </a:t>
            </a:r>
            <a:r>
              <a:rPr lang="en-US" altLang="en-US" dirty="0" smtClean="0"/>
              <a:t>#2</a:t>
            </a:r>
            <a:endParaRPr lang="en-US" altLang="en-US" dirty="0"/>
          </a:p>
        </p:txBody>
      </p:sp>
      <p:sp>
        <p:nvSpPr>
          <p:cNvPr id="29699" name="Subtitle 2"/>
          <p:cNvSpPr>
            <a:spLocks noGrp="1"/>
          </p:cNvSpPr>
          <p:nvPr>
            <p:ph type="subTitle" idx="1"/>
          </p:nvPr>
        </p:nvSpPr>
        <p:spPr>
          <a:xfrm>
            <a:off x="609600" y="1676400"/>
            <a:ext cx="7772400" cy="3352800"/>
          </a:xfrm>
        </p:spPr>
        <p:txBody>
          <a:bodyPr/>
          <a:lstStyle/>
          <a:p>
            <a:pPr marR="0" algn="l" eaLnBrk="1" hangingPunct="1"/>
            <a:endParaRPr lang="en-US" altLang="en-US" sz="1800" b="1" smtClean="0"/>
          </a:p>
          <a:p>
            <a:pPr marR="0" algn="l" eaLnBrk="1" hangingPunct="1"/>
            <a:r>
              <a:rPr lang="en-US" altLang="en-US" sz="1800" smtClean="0"/>
              <a:t>You are conducting an unemployment hearing. Justin Time, a government employee, is challenging a termination for cause for his 39th occasion of tardiness in the last year. The hearing is scheduled to begin at 9:00 am. It is now 9:15 am and the representative for the agency that took the discipline asks that you find Mr. Time in default for failing to appear.  Before you can rule, Time rushes into the room, sits down, apologizes for being late and mumbles something about a flat tire. You deny the motion and begin the hearing. Can you consider Time’s tardiness as evidence in the hearing? Why or why not?</a:t>
            </a:r>
          </a:p>
        </p:txBody>
      </p:sp>
      <p:pic>
        <p:nvPicPr>
          <p:cNvPr id="29700" name="Picture 2" descr="C:\Users\james.t.murray\Pictures\running l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175"/>
            <a:ext cx="1447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133600"/>
            <a:ext cx="8229600" cy="4267200"/>
          </a:xfrm>
        </p:spPr>
        <p:txBody>
          <a:bodyPr>
            <a:normAutofit fontScale="62500" lnSpcReduction="20000"/>
          </a:bodyPr>
          <a:lstStyle/>
          <a:p>
            <a:pPr marL="0" indent="0" eaLnBrk="1" fontAlgn="auto" hangingPunct="1">
              <a:lnSpc>
                <a:spcPct val="115000"/>
              </a:lnSpc>
              <a:spcBef>
                <a:spcPts val="0"/>
              </a:spcBef>
              <a:spcAft>
                <a:spcPts val="0"/>
              </a:spcAft>
              <a:buFont typeface="Wingdings 3"/>
              <a:buNone/>
              <a:defRPr/>
            </a:pPr>
            <a:r>
              <a:rPr lang="en-US" sz="4200" dirty="0" smtClean="0">
                <a:latin typeface="Calibri"/>
                <a:ea typeface="Calibri"/>
                <a:cs typeface="Times New Roman"/>
              </a:rPr>
              <a:t>You </a:t>
            </a:r>
            <a:r>
              <a:rPr lang="en-US" sz="4200" dirty="0">
                <a:latin typeface="Calibri"/>
                <a:ea typeface="Calibri"/>
                <a:cs typeface="Times New Roman"/>
              </a:rPr>
              <a:t>are </a:t>
            </a:r>
            <a:r>
              <a:rPr lang="en-US" sz="4200" dirty="0" smtClean="0">
                <a:latin typeface="Calibri"/>
                <a:ea typeface="Calibri"/>
                <a:cs typeface="Times New Roman"/>
              </a:rPr>
              <a:t>conducting disability </a:t>
            </a:r>
            <a:r>
              <a:rPr lang="en-US" sz="4200" dirty="0">
                <a:latin typeface="Calibri"/>
                <a:ea typeface="Calibri"/>
                <a:cs typeface="Times New Roman"/>
              </a:rPr>
              <a:t>hearings for the state. </a:t>
            </a:r>
            <a:r>
              <a:rPr lang="en-US" sz="4200" dirty="0" smtClean="0">
                <a:latin typeface="Calibri"/>
                <a:ea typeface="Calibri"/>
                <a:cs typeface="Times New Roman"/>
              </a:rPr>
              <a:t>After </a:t>
            </a:r>
            <a:r>
              <a:rPr lang="en-US" sz="4200" dirty="0">
                <a:latin typeface="Calibri"/>
                <a:ea typeface="Calibri"/>
                <a:cs typeface="Times New Roman"/>
              </a:rPr>
              <a:t>a hearing you conclude that the appellant, Steven Hawking, is not disabled.  In writing your decision you arrive at this conclusion, in part, because you observed that Mr. Hawking’s demeanor at the hearing was not consistent with the presence of any physical or mental impairment and that he tolerated the hearing very well. </a:t>
            </a:r>
            <a:r>
              <a:rPr lang="en-US" sz="4200" dirty="0" smtClean="0">
                <a:latin typeface="Calibri"/>
                <a:ea typeface="Calibri"/>
                <a:cs typeface="Times New Roman"/>
              </a:rPr>
              <a:t>Will </a:t>
            </a:r>
            <a:r>
              <a:rPr lang="en-US" sz="4200" dirty="0">
                <a:latin typeface="Calibri"/>
                <a:ea typeface="Calibri"/>
                <a:cs typeface="Times New Roman"/>
              </a:rPr>
              <a:t>this demeanor based assessment withstand scrutiny? Why or why </a:t>
            </a:r>
            <a:r>
              <a:rPr lang="en-US" sz="4200" dirty="0" smtClean="0">
                <a:latin typeface="Calibri"/>
                <a:ea typeface="Calibri"/>
                <a:cs typeface="Times New Roman"/>
              </a:rPr>
              <a:t>not? </a:t>
            </a:r>
            <a:endParaRPr lang="en-US" sz="4200" dirty="0">
              <a:latin typeface="Calibri"/>
              <a:ea typeface="Calibri"/>
              <a:cs typeface="Times New Roman"/>
            </a:endParaRPr>
          </a:p>
          <a:p>
            <a:pPr marL="457200" indent="-256032" eaLnBrk="1" fontAlgn="auto" hangingPunct="1">
              <a:lnSpc>
                <a:spcPct val="115000"/>
              </a:lnSpc>
              <a:spcBef>
                <a:spcPts val="0"/>
              </a:spcBef>
              <a:spcAft>
                <a:spcPts val="1000"/>
              </a:spcAft>
              <a:buFont typeface="Wingdings 3"/>
              <a:buChar char=""/>
              <a:defRPr/>
            </a:pPr>
            <a:r>
              <a:rPr lang="en-US" sz="2800" dirty="0">
                <a:latin typeface="Calibri"/>
                <a:ea typeface="Calibri"/>
                <a:cs typeface="Times New Roman"/>
              </a:rPr>
              <a:t> </a:t>
            </a:r>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a:xfrm>
            <a:off x="457200" y="274638"/>
            <a:ext cx="8229600" cy="2620962"/>
          </a:xfrm>
        </p:spPr>
        <p:txBody>
          <a:bodyPr/>
          <a:lstStyle/>
          <a:p>
            <a:pPr algn="ctr" eaLnBrk="1" fontAlgn="auto" hangingPunct="1">
              <a:spcAft>
                <a:spcPts val="0"/>
              </a:spcAft>
              <a:defRPr/>
            </a:pPr>
            <a:r>
              <a:rPr lang="en-US" dirty="0" smtClean="0"/>
              <a:t>Scenario # 3</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2743200"/>
            <a:ext cx="8229600" cy="3733800"/>
          </a:xfrm>
        </p:spPr>
        <p:txBody>
          <a:bodyPr>
            <a:normAutofit fontScale="77500" lnSpcReduction="20000"/>
          </a:bodyPr>
          <a:lstStyle/>
          <a:p>
            <a:pPr marL="109728" indent="0" eaLnBrk="1" fontAlgn="auto" hangingPunct="1">
              <a:spcAft>
                <a:spcPts val="0"/>
              </a:spcAft>
              <a:buFont typeface="Wingdings 3"/>
              <a:buNone/>
              <a:defRPr/>
            </a:pPr>
            <a:r>
              <a:rPr lang="en-US" sz="2800" dirty="0" smtClean="0">
                <a:latin typeface="Calibri"/>
                <a:ea typeface="Calibri"/>
                <a:cs typeface="Times New Roman"/>
              </a:rPr>
              <a:t>You have a motor vehicle license hearing docket. In your first case, the appellant, Mike Phelps, is trying to get his license back after it was revoked for multiple alcohol violations. The hearing begins and Mr. Phelps testifies that without a license he does not drive and that he really needs his driver’s license to go to church, make it to swimming practice and attend alcohol counseling. The hearing has to be continued because Phelps’s witness, an alcohol counselor, had an emergency and could not attend the hearing.  You adjourn the hearing.  It’s a nice day so you step outside for some fresh air before calling the next case.  While outside, you see Phelps enter a car, get behind the wheel, and drive out of the parking lot. Can you consider Phelps’s conduct as evidence in his continued hearing? Why or why not? </a:t>
            </a:r>
            <a:endParaRPr lang="en-US" dirty="0"/>
          </a:p>
        </p:txBody>
      </p:sp>
      <p:sp>
        <p:nvSpPr>
          <p:cNvPr id="3" name="Title 2"/>
          <p:cNvSpPr>
            <a:spLocks noGrp="1"/>
          </p:cNvSpPr>
          <p:nvPr>
            <p:ph type="title"/>
          </p:nvPr>
        </p:nvSpPr>
        <p:spPr>
          <a:xfrm>
            <a:off x="4267200" y="762000"/>
            <a:ext cx="3048000" cy="1143000"/>
          </a:xfrm>
        </p:spPr>
        <p:txBody>
          <a:bodyPr>
            <a:normAutofit fontScale="90000"/>
          </a:bodyPr>
          <a:lstStyle/>
          <a:p>
            <a:pPr eaLnBrk="1" fontAlgn="auto" hangingPunct="1">
              <a:spcAft>
                <a:spcPts val="0"/>
              </a:spcAft>
              <a:defRPr/>
            </a:pPr>
            <a:r>
              <a:rPr lang="en-US" dirty="0" smtClean="0"/>
              <a:t>Scenario # 4</a:t>
            </a:r>
            <a:endParaRPr lang="en-US" dirty="0"/>
          </a:p>
        </p:txBody>
      </p:sp>
      <p:pic>
        <p:nvPicPr>
          <p:cNvPr id="31748" name="Picture 2" descr="C:\Users\james.t.murray\Pictures\social-media-sobriety-tes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36538"/>
            <a:ext cx="32766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67000"/>
            <a:ext cx="8229600" cy="3733800"/>
          </a:xfrm>
        </p:spPr>
        <p:txBody>
          <a:bodyPr>
            <a:normAutofit fontScale="85000" lnSpcReduction="20000"/>
          </a:bodyPr>
          <a:lstStyle/>
          <a:p>
            <a:pPr marL="0" indent="0" eaLnBrk="1" fontAlgn="auto" hangingPunct="1">
              <a:lnSpc>
                <a:spcPct val="115000"/>
              </a:lnSpc>
              <a:spcBef>
                <a:spcPts val="0"/>
              </a:spcBef>
              <a:spcAft>
                <a:spcPts val="1000"/>
              </a:spcAft>
              <a:buFont typeface="Wingdings 3"/>
              <a:buNone/>
              <a:defRPr/>
            </a:pPr>
            <a:r>
              <a:rPr lang="en-US" sz="2800" dirty="0" smtClean="0">
                <a:latin typeface="Calibri"/>
                <a:ea typeface="Calibri"/>
                <a:cs typeface="Times New Roman"/>
              </a:rPr>
              <a:t>You </a:t>
            </a:r>
            <a:r>
              <a:rPr lang="en-US" sz="2800" dirty="0">
                <a:latin typeface="Calibri"/>
                <a:ea typeface="Calibri"/>
                <a:cs typeface="Times New Roman"/>
              </a:rPr>
              <a:t>are conducting </a:t>
            </a:r>
            <a:r>
              <a:rPr lang="en-US" sz="2800" dirty="0" smtClean="0">
                <a:latin typeface="Calibri"/>
                <a:ea typeface="Calibri"/>
                <a:cs typeface="Times New Roman"/>
              </a:rPr>
              <a:t>unemployment hearings </a:t>
            </a:r>
            <a:r>
              <a:rPr lang="en-US" sz="2800" dirty="0">
                <a:latin typeface="Calibri"/>
                <a:ea typeface="Calibri"/>
                <a:cs typeface="Times New Roman"/>
              </a:rPr>
              <a:t>(again!)  David Berkowitz, a crime scene investigator, is challenging his </a:t>
            </a:r>
            <a:r>
              <a:rPr lang="en-US" sz="2800" dirty="0" smtClean="0">
                <a:latin typeface="Calibri"/>
                <a:ea typeface="Calibri"/>
                <a:cs typeface="Times New Roman"/>
              </a:rPr>
              <a:t>termination. </a:t>
            </a:r>
            <a:r>
              <a:rPr lang="en-US" sz="2800" dirty="0">
                <a:latin typeface="Calibri"/>
                <a:ea typeface="Calibri"/>
                <a:cs typeface="Times New Roman"/>
              </a:rPr>
              <a:t>You start the hearing and begin reading the </a:t>
            </a:r>
            <a:r>
              <a:rPr lang="en-US" sz="2800" dirty="0" smtClean="0">
                <a:latin typeface="Calibri"/>
                <a:ea typeface="Calibri"/>
                <a:cs typeface="Times New Roman"/>
              </a:rPr>
              <a:t>charges which led to the termination, </a:t>
            </a:r>
            <a:r>
              <a:rPr lang="en-US" sz="2800" dirty="0">
                <a:latin typeface="Calibri"/>
                <a:ea typeface="Calibri"/>
                <a:cs typeface="Times New Roman"/>
              </a:rPr>
              <a:t>which begin:  “We are proposing to discharge the employee due to his unacceptable behavior in the work place, the employee is consistently argumentative and paranoid.”  At this point, Berkowitz jumps up and screams at you that the charges are untrue, agency management is just out to get him! Can you consider Berkowitz’s outburst as evidence in the case? Why or why not?</a:t>
            </a:r>
          </a:p>
          <a:p>
            <a:pPr marL="365760" indent="-256032" eaLnBrk="1" fontAlgn="auto" hangingPunct="1">
              <a:spcAft>
                <a:spcPts val="0"/>
              </a:spcAft>
              <a:buFont typeface="Wingdings 3"/>
              <a:buChar char=""/>
              <a:defRPr/>
            </a:pPr>
            <a:endParaRPr lang="en-US" dirty="0"/>
          </a:p>
        </p:txBody>
      </p:sp>
      <p:sp>
        <p:nvSpPr>
          <p:cNvPr id="3" name="Title 2"/>
          <p:cNvSpPr>
            <a:spLocks noGrp="1"/>
          </p:cNvSpPr>
          <p:nvPr>
            <p:ph type="title"/>
          </p:nvPr>
        </p:nvSpPr>
        <p:spPr>
          <a:xfrm>
            <a:off x="4419600" y="457200"/>
            <a:ext cx="8229600" cy="1143000"/>
          </a:xfrm>
        </p:spPr>
        <p:txBody>
          <a:bodyPr/>
          <a:lstStyle/>
          <a:p>
            <a:pPr eaLnBrk="1" fontAlgn="auto" hangingPunct="1">
              <a:spcAft>
                <a:spcPts val="0"/>
              </a:spcAft>
              <a:defRPr/>
            </a:pPr>
            <a:r>
              <a:rPr lang="en-US" dirty="0" smtClean="0"/>
              <a:t>Scenario # 5</a:t>
            </a:r>
            <a:endParaRPr lang="en-US" dirty="0"/>
          </a:p>
        </p:txBody>
      </p:sp>
      <p:pic>
        <p:nvPicPr>
          <p:cNvPr id="32772" name="Picture 2" descr="C:\Users\james.t.murray\Pictures\person rantin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0"/>
            <a:ext cx="2524125"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6"/>
          <p:cNvSpPr>
            <a:spLocks noGrp="1"/>
          </p:cNvSpPr>
          <p:nvPr>
            <p:ph idx="1"/>
          </p:nvPr>
        </p:nvSpPr>
        <p:spPr/>
        <p:txBody>
          <a:bodyPr/>
          <a:lstStyle/>
          <a:p>
            <a:pPr eaLnBrk="1" hangingPunct="1"/>
            <a:endParaRPr lang="en-US" altLang="en-US" smtClean="0"/>
          </a:p>
        </p:txBody>
      </p:sp>
      <p:sp>
        <p:nvSpPr>
          <p:cNvPr id="6" name="Title 5"/>
          <p:cNvSpPr>
            <a:spLocks noGrp="1"/>
          </p:cNvSpPr>
          <p:nvPr>
            <p:ph type="title"/>
          </p:nvPr>
        </p:nvSpPr>
        <p:spPr>
          <a:xfrm>
            <a:off x="457200" y="304800"/>
            <a:ext cx="8229600" cy="1112838"/>
          </a:xfrm>
        </p:spPr>
        <p:txBody>
          <a:bodyPr/>
          <a:lstStyle/>
          <a:p>
            <a:pPr eaLnBrk="1" fontAlgn="auto" hangingPunct="1">
              <a:spcAft>
                <a:spcPts val="0"/>
              </a:spcAft>
              <a:defRPr/>
            </a:pPr>
            <a:endParaRPr lang="en-US" dirty="0"/>
          </a:p>
        </p:txBody>
      </p:sp>
      <p:pic>
        <p:nvPicPr>
          <p:cNvPr id="33796" name="Picture 2" descr="H:\My Pictures\thCA4JXC1Z Porky pi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524000"/>
            <a:ext cx="5715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365760" indent="-256032" algn="ctr" eaLnBrk="1" fontAlgn="auto" hangingPunct="1">
              <a:spcAft>
                <a:spcPts val="0"/>
              </a:spcAft>
              <a:buFont typeface="Wingdings 3"/>
              <a:buChar char=""/>
              <a:defRPr/>
            </a:pPr>
            <a:r>
              <a:rPr lang="en-US" b="1" dirty="0" smtClean="0"/>
              <a:t>Learning Objectives</a:t>
            </a:r>
          </a:p>
          <a:p>
            <a:pPr marL="365760" indent="-256032" algn="ctr" eaLnBrk="1" fontAlgn="auto" hangingPunct="1">
              <a:spcAft>
                <a:spcPts val="0"/>
              </a:spcAft>
              <a:buFont typeface="Wingdings 3"/>
              <a:buChar char=""/>
              <a:defRPr/>
            </a:pPr>
            <a:endParaRPr lang="en-US" dirty="0"/>
          </a:p>
          <a:p>
            <a:pPr marL="109728" indent="0" eaLnBrk="1" fontAlgn="auto" hangingPunct="1">
              <a:spcAft>
                <a:spcPts val="0"/>
              </a:spcAft>
              <a:buFont typeface="Wingdings 3"/>
              <a:buNone/>
              <a:defRPr/>
            </a:pPr>
            <a:r>
              <a:rPr lang="en-US" dirty="0" smtClean="0"/>
              <a:t>1.	Be </a:t>
            </a:r>
            <a:r>
              <a:rPr lang="en-US" dirty="0"/>
              <a:t>able to recognize situations that present unusual </a:t>
            </a:r>
            <a:r>
              <a:rPr lang="en-US" dirty="0" smtClean="0"/>
              <a:t>	evidentiary </a:t>
            </a:r>
            <a:r>
              <a:rPr lang="en-US" dirty="0"/>
              <a:t>questions.</a:t>
            </a:r>
          </a:p>
          <a:p>
            <a:pPr marL="109728" indent="0" eaLnBrk="1" fontAlgn="auto" hangingPunct="1">
              <a:spcAft>
                <a:spcPts val="0"/>
              </a:spcAft>
              <a:buFont typeface="Wingdings 3" panose="05040102010807070707" pitchFamily="18" charset="2"/>
              <a:buNone/>
              <a:defRPr/>
            </a:pPr>
            <a:endParaRPr lang="en-US" dirty="0"/>
          </a:p>
          <a:p>
            <a:pPr marL="109728" indent="0" eaLnBrk="1" fontAlgn="auto" hangingPunct="1">
              <a:spcAft>
                <a:spcPts val="0"/>
              </a:spcAft>
              <a:buFont typeface="Wingdings 3"/>
              <a:buNone/>
              <a:defRPr/>
            </a:pPr>
            <a:r>
              <a:rPr lang="en-US" dirty="0" smtClean="0"/>
              <a:t>2.	Be </a:t>
            </a:r>
            <a:r>
              <a:rPr lang="en-US" dirty="0"/>
              <a:t>able to </a:t>
            </a:r>
            <a:r>
              <a:rPr lang="en-US" dirty="0" smtClean="0"/>
              <a:t>create a record containing relevant, 	authenticated evidence</a:t>
            </a:r>
            <a:endParaRPr lang="en-US" dirty="0"/>
          </a:p>
          <a:p>
            <a:pPr marL="109728" indent="0" eaLnBrk="1" fontAlgn="auto" hangingPunct="1">
              <a:spcAft>
                <a:spcPts val="0"/>
              </a:spcAft>
              <a:buFont typeface="Wingdings 3" panose="05040102010807070707" pitchFamily="18" charset="2"/>
              <a:buNone/>
              <a:defRPr/>
            </a:pPr>
            <a:endParaRPr lang="en-US" dirty="0"/>
          </a:p>
          <a:p>
            <a:pPr marL="109728" indent="0" eaLnBrk="1" fontAlgn="auto" hangingPunct="1">
              <a:spcAft>
                <a:spcPts val="0"/>
              </a:spcAft>
              <a:buFont typeface="Wingdings 3"/>
              <a:buNone/>
              <a:defRPr/>
            </a:pPr>
            <a:r>
              <a:rPr lang="en-US" dirty="0" smtClean="0"/>
              <a:t>3.	Be </a:t>
            </a:r>
            <a:r>
              <a:rPr lang="en-US" dirty="0"/>
              <a:t>able to properly analyze the implications to the </a:t>
            </a:r>
            <a:r>
              <a:rPr lang="en-US" dirty="0" smtClean="0"/>
              <a:t>	hearing process </a:t>
            </a:r>
            <a:r>
              <a:rPr lang="en-US" dirty="0"/>
              <a:t>of situations that present unusual </a:t>
            </a:r>
            <a:r>
              <a:rPr lang="en-US" dirty="0" smtClean="0"/>
              <a:t>	evidentiary questions </a:t>
            </a:r>
            <a:r>
              <a:rPr lang="en-US" dirty="0"/>
              <a:t>or </a:t>
            </a:r>
            <a:r>
              <a:rPr lang="en-US" dirty="0" smtClean="0"/>
              <a:t>a </a:t>
            </a:r>
            <a:r>
              <a:rPr lang="en-US" dirty="0"/>
              <a:t>non-traditional </a:t>
            </a:r>
            <a:r>
              <a:rPr lang="en-US" dirty="0" smtClean="0"/>
              <a:t>request to 	consider evidence.  </a:t>
            </a:r>
            <a:endParaRPr lang="en-US" dirty="0"/>
          </a:p>
          <a:p>
            <a:pPr marL="109728" indent="0" eaLnBrk="1" fontAlgn="auto" hangingPunct="1">
              <a:spcAft>
                <a:spcPts val="0"/>
              </a:spcAft>
              <a:buFont typeface="Wingdings 3" panose="05040102010807070707" pitchFamily="18" charset="2"/>
              <a:buNone/>
              <a:defRPr/>
            </a:pPr>
            <a:endParaRPr lang="en-US" dirty="0"/>
          </a:p>
          <a:p>
            <a:pPr marL="109728" indent="0" eaLnBrk="1" fontAlgn="auto" hangingPunct="1">
              <a:spcAft>
                <a:spcPts val="0"/>
              </a:spcAft>
              <a:buFont typeface="Wingdings 3" panose="05040102010807070707" pitchFamily="18" charset="2"/>
              <a:buNone/>
              <a:defRPr/>
            </a:pPr>
            <a:r>
              <a:rPr lang="en-US" dirty="0" smtClean="0"/>
              <a:t>4.	Be able </a:t>
            </a:r>
            <a:r>
              <a:rPr lang="en-US" dirty="0"/>
              <a:t>to rule confidently in situations involving </a:t>
            </a:r>
            <a:r>
              <a:rPr lang="en-US" dirty="0" smtClean="0"/>
              <a:t>      	unusual evidentiary questions. </a:t>
            </a:r>
          </a:p>
          <a:p>
            <a:pPr marL="624078" indent="-514350" eaLnBrk="1" fontAlgn="auto" hangingPunct="1">
              <a:spcAft>
                <a:spcPts val="0"/>
              </a:spcAft>
              <a:buFont typeface="Wingdings 3"/>
              <a:buAutoNum type="arabicPeriod" startAt="4"/>
              <a:defRPr/>
            </a:pPr>
            <a:endParaRPr lang="en-US" dirty="0" smtClean="0"/>
          </a:p>
        </p:txBody>
      </p:sp>
      <p:sp>
        <p:nvSpPr>
          <p:cNvPr id="2" name="Title 1"/>
          <p:cNvSpPr>
            <a:spLocks noGrp="1"/>
          </p:cNvSpPr>
          <p:nvPr>
            <p:ph type="title"/>
          </p:nvPr>
        </p:nvSpPr>
        <p:spPr>
          <a:xfrm>
            <a:off x="381000" y="381000"/>
            <a:ext cx="8229600" cy="1143000"/>
          </a:xfrm>
        </p:spPr>
        <p:txBody>
          <a:bodyPr/>
          <a:lstStyle/>
          <a:p>
            <a:pPr algn="ctr" eaLnBrk="1" fontAlgn="auto" hangingPunct="1">
              <a:spcAft>
                <a:spcPts val="0"/>
              </a:spcAft>
              <a:defRPr/>
            </a:pPr>
            <a:r>
              <a:rPr lang="en-US" dirty="0" smtClean="0"/>
              <a:t>Practical Evidence</a:t>
            </a:r>
            <a:endParaRPr lang="en-US" dirty="0"/>
          </a:p>
        </p:txBody>
      </p:sp>
    </p:spTree>
  </p:cSld>
  <p:clrMapOvr>
    <a:masterClrMapping/>
  </p:clrMapOvr>
  <p:transition spd="slow">
    <p:circl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pPr>
              <a:defRPr/>
            </a:pPr>
            <a:r>
              <a:rPr lang="en-US" altLang="en-US" dirty="0" smtClean="0">
                <a:latin typeface="+mj-lt"/>
              </a:rPr>
              <a:t>Evidence Must Be Probative</a:t>
            </a:r>
          </a:p>
          <a:p>
            <a:pPr lvl="1">
              <a:defRPr/>
            </a:pPr>
            <a:r>
              <a:rPr lang="en-US" altLang="en-US" dirty="0" smtClean="0">
                <a:latin typeface="+mj-lt"/>
              </a:rPr>
              <a:t>Reasonable and prudent individual commonly accepted in the conduct of their affairs.</a:t>
            </a:r>
          </a:p>
          <a:p>
            <a:pPr>
              <a:defRPr/>
            </a:pPr>
            <a:r>
              <a:rPr lang="en-US" altLang="en-US" dirty="0" smtClean="0">
                <a:latin typeface="+mj-lt"/>
              </a:rPr>
              <a:t>Exclude: </a:t>
            </a:r>
          </a:p>
          <a:p>
            <a:pPr lvl="1">
              <a:defRPr/>
            </a:pPr>
            <a:r>
              <a:rPr lang="en-US" altLang="en-US" dirty="0" smtClean="0">
                <a:latin typeface="+mj-lt"/>
              </a:rPr>
              <a:t>Incompetent </a:t>
            </a:r>
          </a:p>
          <a:p>
            <a:pPr lvl="1">
              <a:defRPr/>
            </a:pPr>
            <a:r>
              <a:rPr lang="en-US" altLang="en-US" dirty="0" smtClean="0">
                <a:latin typeface="+mj-lt"/>
              </a:rPr>
              <a:t>Irrelevant</a:t>
            </a:r>
          </a:p>
          <a:p>
            <a:pPr lvl="1">
              <a:defRPr/>
            </a:pPr>
            <a:r>
              <a:rPr lang="en-US" altLang="en-US" dirty="0" smtClean="0">
                <a:latin typeface="+mj-lt"/>
              </a:rPr>
              <a:t>Immaterial</a:t>
            </a:r>
          </a:p>
          <a:p>
            <a:pPr lvl="1">
              <a:defRPr/>
            </a:pPr>
            <a:r>
              <a:rPr lang="en-US" altLang="en-US" dirty="0" smtClean="0">
                <a:latin typeface="+mj-lt"/>
              </a:rPr>
              <a:t>Unduly repetitious</a:t>
            </a:r>
          </a:p>
          <a:p>
            <a:pPr>
              <a:defRPr/>
            </a:pPr>
            <a:r>
              <a:rPr lang="en-US" altLang="en-US" dirty="0">
                <a:latin typeface="+mj-lt"/>
                <a:cs typeface="Arial" charset="0"/>
              </a:rPr>
              <a:t>Hearsay</a:t>
            </a:r>
          </a:p>
          <a:p>
            <a:pPr lvl="1">
              <a:defRPr/>
            </a:pPr>
            <a:r>
              <a:rPr lang="en-US" altLang="en-US" dirty="0">
                <a:latin typeface="+mj-lt"/>
                <a:cs typeface="Arial" charset="0"/>
              </a:rPr>
              <a:t>Not excluded solely because hearsay</a:t>
            </a:r>
          </a:p>
          <a:p>
            <a:pPr lvl="1">
              <a:defRPr/>
            </a:pPr>
            <a:endParaRPr lang="en-US" altLang="en-US" dirty="0" smtClean="0"/>
          </a:p>
          <a:p>
            <a:pPr lvl="1">
              <a:defRPr/>
            </a:pPr>
            <a:endParaRPr lang="en-US" altLang="en-US" dirty="0" smtClean="0"/>
          </a:p>
          <a:p>
            <a:pPr lvl="1">
              <a:defRPr/>
            </a:pPr>
            <a:endParaRPr lang="en-US" altLang="en-US" dirty="0" smtClean="0"/>
          </a:p>
          <a:p>
            <a:pPr lvl="1">
              <a:defRPr/>
            </a:pPr>
            <a:endParaRPr lang="en-US" altLang="en-US" dirty="0" smtClean="0"/>
          </a:p>
          <a:p>
            <a:pPr algn="ctr" eaLnBrk="1" hangingPunct="1">
              <a:defRPr/>
            </a:pPr>
            <a:endParaRPr lang="en-US" altLang="en-US" dirty="0" smtClean="0"/>
          </a:p>
        </p:txBody>
      </p:sp>
      <p:sp>
        <p:nvSpPr>
          <p:cNvPr id="3" name="Title 2"/>
          <p:cNvSpPr>
            <a:spLocks noGrp="1"/>
          </p:cNvSpPr>
          <p:nvPr>
            <p:ph type="title"/>
          </p:nvPr>
        </p:nvSpPr>
        <p:spPr/>
        <p:txBody>
          <a:bodyPr/>
          <a:lstStyle/>
          <a:p>
            <a:pPr algn="ctr" eaLnBrk="1" hangingPunct="1">
              <a:defRPr/>
            </a:pPr>
            <a:r>
              <a:rPr lang="en-US" dirty="0" smtClean="0"/>
              <a:t>The Basics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r>
              <a:rPr lang="en-US" altLang="en-US" sz="2000" smtClean="0"/>
              <a:t>Agency or OAH may use its experience, technical competence, and specialized knowledge in the evaluation of evidence</a:t>
            </a:r>
          </a:p>
          <a:p>
            <a:r>
              <a:rPr lang="en-US" altLang="en-US" sz="2000" smtClean="0"/>
              <a:t>Official Notice – Examples from MD OAH</a:t>
            </a:r>
          </a:p>
          <a:p>
            <a:pPr lvl="1"/>
            <a:r>
              <a:rPr lang="en-US" altLang="en-US" sz="2000" smtClean="0"/>
              <a:t>HGN, OLS</a:t>
            </a:r>
          </a:p>
          <a:p>
            <a:pPr lvl="1"/>
            <a:r>
              <a:rPr lang="en-US" altLang="en-US" sz="2000" smtClean="0"/>
              <a:t>Medical terms – from dictionary or DSM</a:t>
            </a:r>
          </a:p>
          <a:p>
            <a:pPr lvl="1"/>
            <a:r>
              <a:rPr lang="en-US" altLang="en-US" sz="2000" smtClean="0"/>
              <a:t>MA and FSP Manuals</a:t>
            </a:r>
          </a:p>
          <a:p>
            <a:pPr lvl="1"/>
            <a:r>
              <a:rPr lang="en-US" altLang="en-US" sz="2000" smtClean="0"/>
              <a:t>SSA Dictionary of Occupations and Exertional Levels</a:t>
            </a:r>
          </a:p>
          <a:p>
            <a:r>
              <a:rPr lang="en-US" altLang="en-US" sz="2000" smtClean="0">
                <a:cs typeface="Arial" panose="020B0604020202020204" pitchFamily="34" charset="0"/>
              </a:rPr>
              <a:t>OAH bound by agency</a:t>
            </a:r>
          </a:p>
          <a:p>
            <a:pPr lvl="1"/>
            <a:r>
              <a:rPr lang="en-US" altLang="en-US" sz="2000" smtClean="0">
                <a:cs typeface="Arial" panose="020B0604020202020204" pitchFamily="34" charset="0"/>
              </a:rPr>
              <a:t>Regulation</a:t>
            </a:r>
          </a:p>
          <a:p>
            <a:pPr lvl="1"/>
            <a:r>
              <a:rPr lang="en-US" altLang="en-US" sz="2000" smtClean="0">
                <a:cs typeface="Arial" panose="020B0604020202020204" pitchFamily="34" charset="0"/>
              </a:rPr>
              <a:t>Prior adjudication</a:t>
            </a:r>
          </a:p>
          <a:p>
            <a:pPr lvl="1"/>
            <a:r>
              <a:rPr lang="en-US" altLang="en-US" sz="2000" smtClean="0">
                <a:cs typeface="Arial" panose="020B0604020202020204" pitchFamily="34" charset="0"/>
              </a:rPr>
              <a:t>Declaratory ruling</a:t>
            </a:r>
          </a:p>
          <a:p>
            <a:pPr lvl="1"/>
            <a:r>
              <a:rPr lang="en-US" altLang="en-US" sz="2000" smtClean="0">
                <a:cs typeface="Arial" panose="020B0604020202020204" pitchFamily="34" charset="0"/>
              </a:rPr>
              <a:t>Other settled, preexisting policy</a:t>
            </a:r>
          </a:p>
          <a:p>
            <a:r>
              <a:rPr lang="en-US" altLang="en-US" smtClean="0"/>
              <a:t>		</a:t>
            </a:r>
          </a:p>
          <a:p>
            <a:pPr lvl="1"/>
            <a:endParaRPr lang="en-US" altLang="en-US" smtClean="0"/>
          </a:p>
        </p:txBody>
      </p:sp>
      <p:sp>
        <p:nvSpPr>
          <p:cNvPr id="3" name="Title 2"/>
          <p:cNvSpPr>
            <a:spLocks noGrp="1"/>
          </p:cNvSpPr>
          <p:nvPr>
            <p:ph type="title"/>
          </p:nvPr>
        </p:nvSpPr>
        <p:spPr/>
        <p:txBody>
          <a:bodyPr/>
          <a:lstStyle/>
          <a:p>
            <a:pPr algn="ctr">
              <a:defRPr/>
            </a:pPr>
            <a:r>
              <a:rPr lang="en-US" dirty="0" smtClean="0"/>
              <a:t>Expertise of the Agency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1"/>
          <p:cNvSpPr>
            <a:spLocks noGrp="1"/>
          </p:cNvSpPr>
          <p:nvPr>
            <p:ph idx="1"/>
          </p:nvPr>
        </p:nvSpPr>
        <p:spPr/>
        <p:txBody>
          <a:bodyPr/>
          <a:lstStyle/>
          <a:p>
            <a:r>
              <a:rPr lang="en-US" altLang="en-US" sz="4000" smtClean="0"/>
              <a:t>Unreliable hearsay</a:t>
            </a:r>
          </a:p>
          <a:p>
            <a:r>
              <a:rPr lang="en-US" altLang="en-US" sz="4000" smtClean="0"/>
              <a:t>Incompetent </a:t>
            </a:r>
          </a:p>
          <a:p>
            <a:r>
              <a:rPr lang="en-US" altLang="en-US" sz="4000" smtClean="0"/>
              <a:t>Irrelevant</a:t>
            </a:r>
          </a:p>
          <a:p>
            <a:r>
              <a:rPr lang="en-US" altLang="en-US" sz="4000" smtClean="0"/>
              <a:t>Immaterial</a:t>
            </a:r>
          </a:p>
          <a:p>
            <a:r>
              <a:rPr lang="en-US" altLang="en-US" sz="4000" smtClean="0"/>
              <a:t>Unduly repetitious</a:t>
            </a:r>
          </a:p>
          <a:p>
            <a:r>
              <a:rPr lang="en-US" altLang="en-US" sz="4000" smtClean="0"/>
              <a:t>Asked and answered</a:t>
            </a:r>
          </a:p>
          <a:p>
            <a:endParaRPr lang="en-US" altLang="en-US" smtClean="0"/>
          </a:p>
        </p:txBody>
      </p:sp>
      <p:sp>
        <p:nvSpPr>
          <p:cNvPr id="3" name="Title 2"/>
          <p:cNvSpPr>
            <a:spLocks noGrp="1"/>
          </p:cNvSpPr>
          <p:nvPr>
            <p:ph type="title"/>
          </p:nvPr>
        </p:nvSpPr>
        <p:spPr/>
        <p:txBody>
          <a:bodyPr/>
          <a:lstStyle/>
          <a:p>
            <a:pPr algn="ctr">
              <a:defRPr/>
            </a:pPr>
            <a:r>
              <a:rPr lang="en-US" dirty="0" smtClean="0"/>
              <a:t>Basis for Objections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6200" y="1143000"/>
            <a:ext cx="2822575" cy="2514600"/>
          </a:xfrm>
        </p:spPr>
      </p:pic>
      <p:sp>
        <p:nvSpPr>
          <p:cNvPr id="3" name="Title 2"/>
          <p:cNvSpPr>
            <a:spLocks noGrp="1"/>
          </p:cNvSpPr>
          <p:nvPr>
            <p:ph type="title"/>
          </p:nvPr>
        </p:nvSpPr>
        <p:spPr/>
        <p:txBody>
          <a:bodyPr/>
          <a:lstStyle/>
          <a:p>
            <a:pPr algn="ctr">
              <a:defRPr/>
            </a:pPr>
            <a:r>
              <a:rPr lang="en-US" altLang="en-US" dirty="0" smtClean="0">
                <a:latin typeface="Times New Roman" panose="02020603050405020304" pitchFamily="18" charset="0"/>
                <a:cs typeface="Times New Roman" panose="02020603050405020304" pitchFamily="18" charset="0"/>
              </a:rPr>
              <a:t>Explaining Rulings on Objections</a:t>
            </a:r>
            <a:endParaRPr lang="en-US" dirty="0"/>
          </a:p>
        </p:txBody>
      </p:sp>
      <p:sp>
        <p:nvSpPr>
          <p:cNvPr id="5" name="TextBox 4"/>
          <p:cNvSpPr txBox="1"/>
          <p:nvPr/>
        </p:nvSpPr>
        <p:spPr>
          <a:xfrm>
            <a:off x="2971800" y="1143000"/>
            <a:ext cx="5867400" cy="2586038"/>
          </a:xfrm>
          <a:prstGeom prst="rect">
            <a:avLst/>
          </a:prstGeom>
          <a:noFill/>
        </p:spPr>
        <p:txBody>
          <a:bodyPr>
            <a:spAutoFit/>
          </a:bodyPr>
          <a:lstStyle/>
          <a:p>
            <a:pPr marL="285750" indent="-285750" eaLnBrk="0" hangingPunct="0">
              <a:buFont typeface="Wingdings" panose="05000000000000000000" pitchFamily="2" charset="2"/>
              <a:buChar char="Ø"/>
              <a:defRPr/>
            </a:pPr>
            <a:endParaRPr lang="en-US" dirty="0">
              <a:latin typeface="Times New Roman" panose="02020603050405020304" pitchFamily="18" charset="0"/>
              <a:cs typeface="Times New Roman" panose="02020603050405020304" pitchFamily="18" charset="0"/>
            </a:endParaRPr>
          </a:p>
          <a:p>
            <a:pPr marL="285750" indent="-285750" eaLnBrk="0" hangingPunct="0">
              <a:buFont typeface="Wingdings" panose="05000000000000000000" pitchFamily="2" charset="2"/>
              <a:buChar char="Ø"/>
              <a:defRPr/>
            </a:pPr>
            <a:r>
              <a:rPr lang="en-US" dirty="0">
                <a:latin typeface="Times New Roman" panose="02020603050405020304" pitchFamily="18" charset="0"/>
                <a:cs typeface="Times New Roman" panose="02020603050405020304" pitchFamily="18" charset="0"/>
              </a:rPr>
              <a:t>Courts </a:t>
            </a:r>
            <a:r>
              <a:rPr lang="en-US" dirty="0">
                <a:latin typeface="Times New Roman" panose="02020603050405020304" pitchFamily="18" charset="0"/>
                <a:cs typeface="Times New Roman" panose="02020603050405020304" pitchFamily="18" charset="0"/>
              </a:rPr>
              <a:t>in various jurisdictions have commented that it is a good practice for trial courts to explain their rulings on objections</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See</a:t>
            </a:r>
            <a:r>
              <a:rPr lang="en-US" dirty="0">
                <a:latin typeface="Times New Roman" panose="02020603050405020304" pitchFamily="18" charset="0"/>
                <a:cs typeface="Times New Roman" panose="02020603050405020304" pitchFamily="18" charset="0"/>
              </a:rPr>
              <a:t>, </a:t>
            </a:r>
            <a:r>
              <a:rPr lang="en-US" u="sng" dirty="0">
                <a:latin typeface="Times New Roman" panose="02020603050405020304" pitchFamily="18" charset="0"/>
                <a:cs typeface="Times New Roman" panose="02020603050405020304" pitchFamily="18" charset="0"/>
              </a:rPr>
              <a:t>e.g.</a:t>
            </a:r>
            <a:r>
              <a:rPr lang="en-US" dirty="0">
                <a:latin typeface="Times New Roman" panose="02020603050405020304" pitchFamily="18" charset="0"/>
                <a:cs typeface="Times New Roman" panose="02020603050405020304" pitchFamily="18" charset="0"/>
              </a:rPr>
              <a:t>, </a:t>
            </a:r>
            <a:r>
              <a:rPr lang="en-US" altLang="en-US" u="sng" dirty="0">
                <a:solidFill>
                  <a:srgbClr val="000000"/>
                </a:solidFill>
                <a:latin typeface="Times New Roman" panose="02020603050405020304" pitchFamily="18" charset="0"/>
                <a:cs typeface="Times New Roman" panose="02020603050405020304" pitchFamily="18" charset="0"/>
              </a:rPr>
              <a:t>Citibank S. Dakota, N.A. v. Wood</a:t>
            </a:r>
            <a:r>
              <a:rPr lang="en-US" altLang="en-US" dirty="0">
                <a:solidFill>
                  <a:srgbClr val="000000"/>
                </a:solidFill>
                <a:latin typeface="Times New Roman" panose="02020603050405020304" pitchFamily="18" charset="0"/>
                <a:cs typeface="Times New Roman" panose="02020603050405020304" pitchFamily="18" charset="0"/>
              </a:rPr>
              <a:t>, 862 N.E.2d 576, 588 (Ohio App. 2006); </a:t>
            </a:r>
            <a:r>
              <a:rPr lang="en-US" altLang="en-US" u="sng" dirty="0">
                <a:solidFill>
                  <a:srgbClr val="000000"/>
                </a:solidFill>
                <a:latin typeface="Times New Roman" panose="02020603050405020304" pitchFamily="18" charset="0"/>
                <a:cs typeface="Times New Roman" panose="02020603050405020304" pitchFamily="18" charset="0"/>
              </a:rPr>
              <a:t>Atkins v. Johnson</a:t>
            </a:r>
            <a:r>
              <a:rPr lang="en-US" altLang="en-US" dirty="0">
                <a:solidFill>
                  <a:srgbClr val="000000"/>
                </a:solidFill>
                <a:latin typeface="Times New Roman" panose="02020603050405020304" pitchFamily="18" charset="0"/>
                <a:cs typeface="Times New Roman" panose="02020603050405020304" pitchFamily="18" charset="0"/>
              </a:rPr>
              <a:t>, 342 S.W.2d 648, 650 (Tex. Civ. App. 1961);</a:t>
            </a:r>
            <a:r>
              <a:rPr lang="en-US" altLang="en-US" u="sng" dirty="0">
                <a:solidFill>
                  <a:srgbClr val="000000"/>
                </a:solidFill>
                <a:latin typeface="Times New Roman" panose="02020603050405020304" pitchFamily="18" charset="0"/>
                <a:cs typeface="Times New Roman" panose="02020603050405020304" pitchFamily="18" charset="0"/>
              </a:rPr>
              <a:t>State v. Carter</a:t>
            </a:r>
            <a:r>
              <a:rPr lang="en-US" altLang="en-US" dirty="0">
                <a:solidFill>
                  <a:srgbClr val="000000"/>
                </a:solidFill>
                <a:latin typeface="Times New Roman" panose="02020603050405020304" pitchFamily="18" charset="0"/>
                <a:cs typeface="Times New Roman" panose="02020603050405020304" pitchFamily="18" charset="0"/>
              </a:rPr>
              <a:t>, 451 S.W.2d 340, 345 (Mo. 1970).</a:t>
            </a:r>
          </a:p>
          <a:p>
            <a:pPr eaLnBrk="0" hangingPunct="0">
              <a:defRPr/>
            </a:pPr>
            <a:endParaRPr lang="en-US" dirty="0">
              <a:latin typeface="Times New Roman" panose="02020603050405020304" pitchFamily="18" charset="0"/>
              <a:cs typeface="Times New Roman" panose="02020603050405020304" pitchFamily="18" charset="0"/>
            </a:endParaRPr>
          </a:p>
          <a:p>
            <a:pPr marL="285750" indent="-285750" eaLnBrk="0" hangingPunct="0">
              <a:buFont typeface="Wingdings" panose="05000000000000000000" pitchFamily="2" charset="2"/>
              <a:buChar char="Ø"/>
              <a:defRPr/>
            </a:pPr>
            <a:endParaRPr lang="en-US" dirty="0">
              <a:latin typeface="Times New Roman" panose="02020603050405020304" pitchFamily="18" charset="0"/>
              <a:cs typeface="Times New Roman" panose="02020603050405020304" pitchFamily="18" charset="0"/>
            </a:endParaRPr>
          </a:p>
        </p:txBody>
      </p:sp>
      <p:sp>
        <p:nvSpPr>
          <p:cNvPr id="6" name="TextBox 5"/>
          <p:cNvSpPr txBox="1"/>
          <p:nvPr/>
        </p:nvSpPr>
        <p:spPr>
          <a:xfrm>
            <a:off x="152400" y="3690938"/>
            <a:ext cx="8686800" cy="2584450"/>
          </a:xfrm>
          <a:prstGeom prst="rect">
            <a:avLst/>
          </a:prstGeom>
          <a:noFill/>
        </p:spPr>
        <p:txBody>
          <a:bodyPr>
            <a:spAutoFit/>
          </a:bodyPr>
          <a:lstStyle/>
          <a:p>
            <a:pPr marL="285750" indent="-285750" eaLnBrk="0" hangingPunct="0">
              <a:buFont typeface="Arial" panose="020B0604020202020204" pitchFamily="34" charset="0"/>
              <a:buChar char="•"/>
              <a:defRPr/>
            </a:pPr>
            <a:endParaRPr lang="en-US" b="1" dirty="0">
              <a:latin typeface="Times New Roman" panose="02020603050405020304" pitchFamily="18" charset="0"/>
              <a:cs typeface="Times New Roman" panose="02020603050405020304" pitchFamily="18" charset="0"/>
            </a:endParaRPr>
          </a:p>
          <a:p>
            <a:pPr marL="285750" indent="-285750" eaLnBrk="0" hangingPunct="0">
              <a:buFont typeface="Arial" panose="020B0604020202020204" pitchFamily="34" charset="0"/>
              <a:buChar char="•"/>
              <a:defRPr/>
            </a:pPr>
            <a:r>
              <a:rPr lang="en-US" b="1" dirty="0">
                <a:latin typeface="Times New Roman" panose="02020603050405020304" pitchFamily="18" charset="0"/>
                <a:cs typeface="Times New Roman" panose="02020603050405020304" pitchFamily="18" charset="0"/>
              </a:rPr>
              <a:t>Such </a:t>
            </a:r>
            <a:r>
              <a:rPr lang="en-US" b="1" dirty="0">
                <a:latin typeface="Times New Roman" panose="02020603050405020304" pitchFamily="18" charset="0"/>
                <a:cs typeface="Times New Roman" panose="02020603050405020304" pitchFamily="18" charset="0"/>
              </a:rPr>
              <a:t>an explanation can provide guidance to the attorneys</a:t>
            </a:r>
            <a:r>
              <a:rPr lang="en-US" b="1" dirty="0">
                <a:latin typeface="Times New Roman" panose="02020603050405020304" pitchFamily="18" charset="0"/>
                <a:cs typeface="Times New Roman" panose="02020603050405020304" pitchFamily="18" charset="0"/>
              </a:rPr>
              <a:t>.</a:t>
            </a:r>
          </a:p>
          <a:p>
            <a:pPr marL="285750" indent="-285750" eaLnBrk="0" hangingPunct="0">
              <a:buFont typeface="Arial" panose="020B0604020202020204" pitchFamily="34" charset="0"/>
              <a:buChar char="•"/>
              <a:defRPr/>
            </a:pPr>
            <a:r>
              <a:rPr lang="en-US" b="1" dirty="0">
                <a:latin typeface="Times New Roman" panose="02020603050405020304" pitchFamily="18" charset="0"/>
                <a:cs typeface="Times New Roman" panose="02020603050405020304" pitchFamily="18" charset="0"/>
              </a:rPr>
              <a:t>An </a:t>
            </a:r>
            <a:r>
              <a:rPr lang="en-US" b="1" dirty="0">
                <a:latin typeface="Times New Roman" panose="02020603050405020304" pitchFamily="18" charset="0"/>
                <a:cs typeface="Times New Roman" panose="02020603050405020304" pitchFamily="18" charset="0"/>
              </a:rPr>
              <a:t>attorney may be unaware of a judge’s view that certain evidence is inadmissible in a particular administrative hearing</a:t>
            </a:r>
            <a:r>
              <a:rPr lang="en-US" b="1" dirty="0">
                <a:latin typeface="Times New Roman" panose="02020603050405020304" pitchFamily="18" charset="0"/>
                <a:cs typeface="Times New Roman" panose="02020603050405020304" pitchFamily="18" charset="0"/>
              </a:rPr>
              <a:t>.</a:t>
            </a:r>
          </a:p>
          <a:p>
            <a:pPr marL="285750" indent="-285750" eaLnBrk="0" hangingPunct="0">
              <a:buFont typeface="Arial" panose="020B0604020202020204" pitchFamily="34" charset="0"/>
              <a:buChar char="•"/>
              <a:defRPr/>
            </a:pPr>
            <a:r>
              <a:rPr lang="en-US" b="1" dirty="0">
                <a:latin typeface="Times New Roman" panose="02020603050405020304" pitchFamily="18" charset="0"/>
                <a:cs typeface="Times New Roman" panose="02020603050405020304" pitchFamily="18" charset="0"/>
              </a:rPr>
              <a:t>The </a:t>
            </a:r>
            <a:r>
              <a:rPr lang="en-US" b="1" dirty="0">
                <a:latin typeface="Times New Roman" panose="02020603050405020304" pitchFamily="18" charset="0"/>
                <a:cs typeface="Times New Roman" panose="02020603050405020304" pitchFamily="18" charset="0"/>
              </a:rPr>
              <a:t>attorney may continue to offer evidence that the judge views as not relevant until the judge explains his or her reasons for excluding the evidence in question</a:t>
            </a:r>
            <a:r>
              <a:rPr lang="en-US" b="1" dirty="0">
                <a:latin typeface="Times New Roman" panose="02020603050405020304" pitchFamily="18" charset="0"/>
                <a:cs typeface="Times New Roman" panose="02020603050405020304" pitchFamily="18" charset="0"/>
              </a:rPr>
              <a:t>.</a:t>
            </a:r>
          </a:p>
          <a:p>
            <a:pPr marL="285750" indent="-285750" eaLnBrk="0" hangingPunct="0">
              <a:buFont typeface="Arial" panose="020B0604020202020204" pitchFamily="34" charset="0"/>
              <a:buChar char="•"/>
              <a:defRPr/>
            </a:pPr>
            <a:r>
              <a:rPr lang="en-US" b="1" dirty="0">
                <a:latin typeface="Times New Roman" panose="02020603050405020304" pitchFamily="18" charset="0"/>
                <a:cs typeface="Times New Roman" panose="02020603050405020304" pitchFamily="18" charset="0"/>
              </a:rPr>
              <a:t>Doing </a:t>
            </a:r>
            <a:r>
              <a:rPr lang="en-US" b="1" dirty="0">
                <a:latin typeface="Times New Roman" panose="02020603050405020304" pitchFamily="18" charset="0"/>
                <a:cs typeface="Times New Roman" panose="02020603050405020304" pitchFamily="18" charset="0"/>
              </a:rPr>
              <a:t>so helps provide a more complete record for a court to consider on judicial review.</a:t>
            </a:r>
          </a:p>
          <a:p>
            <a:pPr eaLnBrk="0" hangingPunct="0">
              <a:defRPr/>
            </a:pPr>
            <a:endParaRPr lang="en-US"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
          <p:cNvSpPr>
            <a:spLocks noGrp="1"/>
          </p:cNvSpPr>
          <p:nvPr>
            <p:ph idx="1"/>
          </p:nvPr>
        </p:nvSpPr>
        <p:spPr/>
        <p:txBody>
          <a:bodyPr/>
          <a:lstStyle/>
          <a:p>
            <a:r>
              <a:rPr lang="en-US" altLang="en-US" smtClean="0">
                <a:latin typeface="Times New Roman" panose="02020603050405020304" pitchFamily="18" charset="0"/>
                <a:cs typeface="Times New Roman" panose="02020603050405020304" pitchFamily="18" charset="0"/>
              </a:rPr>
              <a:t>Section 10-213(a)(1) of the State Government Article requires each party in an administrative case to “offer all of the evidence that the party wishes to have made part of the record.”  </a:t>
            </a:r>
          </a:p>
          <a:p>
            <a:r>
              <a:rPr lang="en-US" altLang="en-US" smtClean="0">
                <a:latin typeface="Times New Roman" panose="02020603050405020304" pitchFamily="18" charset="0"/>
                <a:cs typeface="Times New Roman" panose="02020603050405020304" pitchFamily="18" charset="0"/>
              </a:rPr>
              <a:t>Based on this provision, it is Maryland OAH practice that if a judge excludes evidence, the proponent of the evidence must be permitted to make a proffer.</a:t>
            </a:r>
          </a:p>
          <a:p>
            <a:r>
              <a:rPr lang="en-US" altLang="en-US" smtClean="0">
                <a:latin typeface="Times New Roman" panose="02020603050405020304" pitchFamily="18" charset="0"/>
                <a:cs typeface="Times New Roman" panose="02020603050405020304" pitchFamily="18" charset="0"/>
              </a:rPr>
              <a:t>Failure to make a proffer compromises the record and may preclude judicial review</a:t>
            </a:r>
          </a:p>
          <a:p>
            <a:endParaRPr lang="en-US" altLang="en-US" smtClean="0"/>
          </a:p>
        </p:txBody>
      </p:sp>
      <p:sp>
        <p:nvSpPr>
          <p:cNvPr id="3" name="Title 2"/>
          <p:cNvSpPr>
            <a:spLocks noGrp="1"/>
          </p:cNvSpPr>
          <p:nvPr>
            <p:ph type="title"/>
          </p:nvPr>
        </p:nvSpPr>
        <p:spPr/>
        <p:txBody>
          <a:bodyPr/>
          <a:lstStyle/>
          <a:p>
            <a:pPr algn="ctr">
              <a:defRPr/>
            </a:pPr>
            <a:r>
              <a:rPr lang="en-US" dirty="0" smtClean="0"/>
              <a:t>Proffers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defRPr/>
            </a:pPr>
            <a:r>
              <a:rPr lang="en-US" dirty="0" smtClean="0"/>
              <a:t>“[T]he act of proving that something (as a document) is true or genuine.”  </a:t>
            </a:r>
            <a:r>
              <a:rPr lang="en-US" i="1" dirty="0" smtClean="0"/>
              <a:t>Sublet v. State</a:t>
            </a:r>
            <a:r>
              <a:rPr lang="en-US" dirty="0" smtClean="0"/>
              <a:t>, 442 Md. 632, 655 (2015).  </a:t>
            </a:r>
          </a:p>
          <a:p>
            <a:pPr>
              <a:defRPr/>
            </a:pPr>
            <a:endParaRPr lang="en-US" dirty="0" smtClean="0"/>
          </a:p>
          <a:p>
            <a:pPr>
              <a:defRPr/>
            </a:pPr>
            <a:r>
              <a:rPr lang="en-US" b="1" dirty="0" smtClean="0"/>
              <a:t>Query:  </a:t>
            </a:r>
            <a:r>
              <a:rPr lang="en-US" dirty="0" smtClean="0"/>
              <a:t>Is the evidence what its proponent claims it is?</a:t>
            </a:r>
          </a:p>
          <a:p>
            <a:pPr marL="109537" indent="0">
              <a:buFont typeface="Wingdings 3" panose="05040102010807070707" pitchFamily="18" charset="2"/>
              <a:buNone/>
              <a:defRPr/>
            </a:pPr>
            <a:endParaRPr lang="en-US" dirty="0" smtClean="0"/>
          </a:p>
          <a:p>
            <a:pPr>
              <a:defRPr/>
            </a:pPr>
            <a:r>
              <a:rPr lang="en-US" dirty="0" smtClean="0"/>
              <a:t>If a piece of evidence is not properly authenticated, it is incompetent.</a:t>
            </a:r>
          </a:p>
          <a:p>
            <a:pPr marL="109537" indent="0">
              <a:buFont typeface="Wingdings 3" panose="05040102010807070707" pitchFamily="18" charset="2"/>
              <a:buNone/>
              <a:defRPr/>
            </a:pPr>
            <a:endParaRPr lang="en-US" dirty="0"/>
          </a:p>
        </p:txBody>
      </p:sp>
      <p:sp>
        <p:nvSpPr>
          <p:cNvPr id="3" name="Title 2"/>
          <p:cNvSpPr>
            <a:spLocks noGrp="1"/>
          </p:cNvSpPr>
          <p:nvPr>
            <p:ph type="title"/>
          </p:nvPr>
        </p:nvSpPr>
        <p:spPr/>
        <p:txBody>
          <a:bodyPr>
            <a:normAutofit fontScale="90000"/>
          </a:bodyPr>
          <a:lstStyle/>
          <a:p>
            <a:pPr algn="ctr">
              <a:defRPr/>
            </a:pPr>
            <a:r>
              <a:rPr lang="en-US" dirty="0" smtClean="0"/>
              <a:t>Authentication in Administrative Proceedings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2.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3.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ppt/theme/themeOverride4.xml><?xml version="1.0" encoding="utf-8"?>
<a:themeOverride xmlns:a="http://schemas.openxmlformats.org/drawingml/2006/main">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themeOverride>
</file>

<file path=docProps/app.xml><?xml version="1.0" encoding="utf-8"?>
<Properties xmlns="http://schemas.openxmlformats.org/officeDocument/2006/extended-properties" xmlns:vt="http://schemas.openxmlformats.org/officeDocument/2006/docPropsVTypes">
  <Template>Adjacency</Template>
  <TotalTime>1573</TotalTime>
  <Words>1770</Words>
  <Application>Microsoft Office PowerPoint</Application>
  <PresentationFormat>On-screen Show (4:3)</PresentationFormat>
  <Paragraphs>148</Paragraphs>
  <Slides>25</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Lucida Sans Unicode</vt:lpstr>
      <vt:lpstr>Arial</vt:lpstr>
      <vt:lpstr>Wingdings 3</vt:lpstr>
      <vt:lpstr>Verdana</vt:lpstr>
      <vt:lpstr>Wingdings 2</vt:lpstr>
      <vt:lpstr>Calibri</vt:lpstr>
      <vt:lpstr>Impact</vt:lpstr>
      <vt:lpstr>Times New Roman</vt:lpstr>
      <vt:lpstr>Wingdings</vt:lpstr>
      <vt:lpstr>Concourse</vt:lpstr>
      <vt:lpstr>National Association of Unemployment Insurance Professionals Annual Conference Annapolis, Maryland June 18, 2018</vt:lpstr>
      <vt:lpstr>Why Are We Here and What is This Session About?</vt:lpstr>
      <vt:lpstr>Practical Evidence</vt:lpstr>
      <vt:lpstr>The Basics</vt:lpstr>
      <vt:lpstr>Expertise of the Agency </vt:lpstr>
      <vt:lpstr>Basis for Objections</vt:lpstr>
      <vt:lpstr>Explaining Rulings on Objections</vt:lpstr>
      <vt:lpstr>Proffers</vt:lpstr>
      <vt:lpstr>Authentication in Administrative Proceedings</vt:lpstr>
      <vt:lpstr>Authenticating Conventional Items</vt:lpstr>
      <vt:lpstr>Authenticating Photographs</vt:lpstr>
      <vt:lpstr>Authenticating Video</vt:lpstr>
      <vt:lpstr>Authenticating Electronic Communications</vt:lpstr>
      <vt:lpstr>Authentication of Email</vt:lpstr>
      <vt:lpstr>Facebook</vt:lpstr>
      <vt:lpstr>Facebook and Sublet, continued</vt:lpstr>
      <vt:lpstr>Twitter</vt:lpstr>
      <vt:lpstr>Text Messages</vt:lpstr>
      <vt:lpstr>TRAINING SCENARIOS</vt:lpstr>
      <vt:lpstr>Scenario #1</vt:lpstr>
      <vt:lpstr>Scenario #2</vt:lpstr>
      <vt:lpstr>Scenario # 3</vt:lpstr>
      <vt:lpstr>Scenario # 4</vt:lpstr>
      <vt:lpstr>Scenario # 5</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APPEALS DIVISION (NAD)</dc:title>
  <dc:creator>Murray, James - NAD</dc:creator>
  <cp:lastModifiedBy>Fitzgerald, Paul (EOL)</cp:lastModifiedBy>
  <cp:revision>79</cp:revision>
  <dcterms:created xsi:type="dcterms:W3CDTF">2014-06-30T15:34:01Z</dcterms:created>
  <dcterms:modified xsi:type="dcterms:W3CDTF">2018-06-12T14:54:52Z</dcterms:modified>
</cp:coreProperties>
</file>