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9" r:id="rId4"/>
    <p:sldId id="258" r:id="rId5"/>
    <p:sldId id="260" r:id="rId6"/>
    <p:sldId id="261" r:id="rId7"/>
    <p:sldId id="262" r:id="rId8"/>
    <p:sldId id="263" r:id="rId9"/>
    <p:sldId id="266" r:id="rId10"/>
    <p:sldId id="267" r:id="rId11"/>
    <p:sldId id="265" r:id="rId12"/>
    <p:sldId id="270" r:id="rId13"/>
    <p:sldId id="264" r:id="rId14"/>
    <p:sldId id="268" r:id="rId15"/>
    <p:sldId id="271" r:id="rId16"/>
    <p:sldId id="272" r:id="rId17"/>
    <p:sldId id="273" r:id="rId18"/>
    <p:sldId id="274" r:id="rId19"/>
    <p:sldId id="276" r:id="rId20"/>
    <p:sldId id="275" r:id="rId21"/>
    <p:sldId id="27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2655" autoAdjust="0"/>
  </p:normalViewPr>
  <p:slideViewPr>
    <p:cSldViewPr>
      <p:cViewPr varScale="1">
        <p:scale>
          <a:sx n="84" d="100"/>
          <a:sy n="84" d="100"/>
        </p:scale>
        <p:origin x="654" y="78"/>
      </p:cViewPr>
      <p:guideLst/>
    </p:cSldViewPr>
  </p:slideViewPr>
  <p:outlineViewPr>
    <p:cViewPr>
      <p:scale>
        <a:sx n="33" d="100"/>
        <a:sy n="33" d="100"/>
      </p:scale>
      <p:origin x="0" y="-52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C0C1311-7386-4E8A-8157-1B8B465F28BA}" type="datetimeFigureOut">
              <a:rPr lang="en-US" smtClean="0"/>
              <a:t>6/6/2017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2B83528-58FE-467C-8D05-89D965719887}" type="slidenum">
              <a:rPr lang="en-US" smtClean="0"/>
              <a:t>‹#›</a:t>
            </a:fld>
            <a:endParaRPr lang="en-US" dirty="0"/>
          </a:p>
        </p:txBody>
      </p:sp>
    </p:spTree>
    <p:extLst>
      <p:ext uri="{BB962C8B-B14F-4D97-AF65-F5344CB8AC3E}">
        <p14:creationId xmlns:p14="http://schemas.microsoft.com/office/powerpoint/2010/main" val="2831786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DCEB82-B1AB-4601-A22F-F0954E3AE326}" type="datetimeFigureOut">
              <a:rPr lang="en-US" smtClean="0"/>
              <a:t>6/6/2017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62BE93-C10F-4B8B-85AC-3A01C6A34406}" type="slidenum">
              <a:rPr lang="en-US" smtClean="0"/>
              <a:t>‹#›</a:t>
            </a:fld>
            <a:endParaRPr lang="en-US" dirty="0"/>
          </a:p>
        </p:txBody>
      </p:sp>
    </p:spTree>
    <p:extLst>
      <p:ext uri="{BB962C8B-B14F-4D97-AF65-F5344CB8AC3E}">
        <p14:creationId xmlns:p14="http://schemas.microsoft.com/office/powerpoint/2010/main" val="85532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2</a:t>
            </a:fld>
            <a:endParaRPr lang="en-US" dirty="0"/>
          </a:p>
        </p:txBody>
      </p:sp>
    </p:spTree>
    <p:extLst>
      <p:ext uri="{BB962C8B-B14F-4D97-AF65-F5344CB8AC3E}">
        <p14:creationId xmlns:p14="http://schemas.microsoft.com/office/powerpoint/2010/main" val="3741817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13</a:t>
            </a:fld>
            <a:endParaRPr lang="en-US" dirty="0"/>
          </a:p>
        </p:txBody>
      </p:sp>
    </p:spTree>
    <p:extLst>
      <p:ext uri="{BB962C8B-B14F-4D97-AF65-F5344CB8AC3E}">
        <p14:creationId xmlns:p14="http://schemas.microsoft.com/office/powerpoint/2010/main" val="273324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3</a:t>
            </a:fld>
            <a:endParaRPr lang="en-US" dirty="0"/>
          </a:p>
        </p:txBody>
      </p:sp>
    </p:spTree>
    <p:extLst>
      <p:ext uri="{BB962C8B-B14F-4D97-AF65-F5344CB8AC3E}">
        <p14:creationId xmlns:p14="http://schemas.microsoft.com/office/powerpoint/2010/main" val="169346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4</a:t>
            </a:fld>
            <a:endParaRPr lang="en-US" dirty="0"/>
          </a:p>
        </p:txBody>
      </p:sp>
    </p:spTree>
    <p:extLst>
      <p:ext uri="{BB962C8B-B14F-4D97-AF65-F5344CB8AC3E}">
        <p14:creationId xmlns:p14="http://schemas.microsoft.com/office/powerpoint/2010/main" val="3777791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5</a:t>
            </a:fld>
            <a:endParaRPr lang="en-US" dirty="0"/>
          </a:p>
        </p:txBody>
      </p:sp>
    </p:spTree>
    <p:extLst>
      <p:ext uri="{BB962C8B-B14F-4D97-AF65-F5344CB8AC3E}">
        <p14:creationId xmlns:p14="http://schemas.microsoft.com/office/powerpoint/2010/main" val="385234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6</a:t>
            </a:fld>
            <a:endParaRPr lang="en-US" dirty="0"/>
          </a:p>
        </p:txBody>
      </p:sp>
    </p:spTree>
    <p:extLst>
      <p:ext uri="{BB962C8B-B14F-4D97-AF65-F5344CB8AC3E}">
        <p14:creationId xmlns:p14="http://schemas.microsoft.com/office/powerpoint/2010/main" val="1444810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7</a:t>
            </a:fld>
            <a:endParaRPr lang="en-US" dirty="0"/>
          </a:p>
        </p:txBody>
      </p:sp>
    </p:spTree>
    <p:extLst>
      <p:ext uri="{BB962C8B-B14F-4D97-AF65-F5344CB8AC3E}">
        <p14:creationId xmlns:p14="http://schemas.microsoft.com/office/powerpoint/2010/main" val="3588519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10</a:t>
            </a:fld>
            <a:endParaRPr lang="en-US" dirty="0"/>
          </a:p>
        </p:txBody>
      </p:sp>
    </p:spTree>
    <p:extLst>
      <p:ext uri="{BB962C8B-B14F-4D97-AF65-F5344CB8AC3E}">
        <p14:creationId xmlns:p14="http://schemas.microsoft.com/office/powerpoint/2010/main" val="1900444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11</a:t>
            </a:fld>
            <a:endParaRPr lang="en-US" dirty="0"/>
          </a:p>
        </p:txBody>
      </p:sp>
    </p:spTree>
    <p:extLst>
      <p:ext uri="{BB962C8B-B14F-4D97-AF65-F5344CB8AC3E}">
        <p14:creationId xmlns:p14="http://schemas.microsoft.com/office/powerpoint/2010/main" val="4123410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62BE93-C10F-4B8B-85AC-3A01C6A34406}" type="slidenum">
              <a:rPr lang="en-US" smtClean="0"/>
              <a:t>12</a:t>
            </a:fld>
            <a:endParaRPr lang="en-US" dirty="0"/>
          </a:p>
        </p:txBody>
      </p:sp>
    </p:spTree>
    <p:extLst>
      <p:ext uri="{BB962C8B-B14F-4D97-AF65-F5344CB8AC3E}">
        <p14:creationId xmlns:p14="http://schemas.microsoft.com/office/powerpoint/2010/main" val="696850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57200" y="3276600"/>
            <a:ext cx="8077200" cy="800100"/>
          </a:xfrm>
        </p:spPr>
        <p:txBody>
          <a:bodyPr>
            <a:normAutofit/>
          </a:bodyPr>
          <a:lstStyle>
            <a:lvl1pPr algn="ctr">
              <a:defRPr sz="3600" b="1">
                <a:solidFill>
                  <a:srgbClr val="003865"/>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80111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2204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09338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609600"/>
            <a:ext cx="8229600" cy="990600"/>
          </a:xfrm>
        </p:spPr>
        <p:txBody>
          <a:bodyPr>
            <a:normAutofit/>
          </a:bodyPr>
          <a:lstStyle>
            <a:lvl1pPr algn="l">
              <a:defRPr sz="38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826267"/>
          </a:xfrm>
        </p:spPr>
        <p:txBody>
          <a:bodyPr/>
          <a:lstStyle>
            <a:lvl1pPr>
              <a:buClr>
                <a:schemeClr val="accent3"/>
              </a:buClr>
              <a:defRPr>
                <a:solidFill>
                  <a:srgbClr val="003865"/>
                </a:solidFill>
              </a:defRPr>
            </a:lvl1pPr>
            <a:lvl2pPr>
              <a:buClr>
                <a:schemeClr val="accent3"/>
              </a:buClr>
              <a:defRPr>
                <a:solidFill>
                  <a:srgbClr val="003865"/>
                </a:solidFill>
              </a:defRPr>
            </a:lvl2pPr>
            <a:lvl3pPr>
              <a:buClr>
                <a:schemeClr val="accent3"/>
              </a:buClr>
              <a:defRPr>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266313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48176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74962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30133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3657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315768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0562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05116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9FA2C-8D2E-4B33-A0D5-9F137ABBEEE6}" type="datetimeFigureOut">
              <a:rPr lang="en-US" smtClean="0"/>
              <a:t>6/6/2017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2294-7853-4F86-BD16-9D9D7D857176}" type="slidenum">
              <a:rPr lang="en-US" smtClean="0"/>
              <a:t>‹#›</a:t>
            </a:fld>
            <a:endParaRPr lang="en-US" dirty="0"/>
          </a:p>
        </p:txBody>
      </p:sp>
    </p:spTree>
    <p:extLst>
      <p:ext uri="{BB962C8B-B14F-4D97-AF65-F5344CB8AC3E}">
        <p14:creationId xmlns:p14="http://schemas.microsoft.com/office/powerpoint/2010/main" val="211977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ideo" Target="https://www.youtube.com/embed/F-TyPfYMDK8" TargetMode="Externa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Ky1wvxVHpE0?list=PL1LrJCls2jRjEaz-hd8PYXecfJQMO6CiQ&amp;ecver=1"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505200"/>
            <a:ext cx="8001000" cy="1524000"/>
          </a:xfrm>
        </p:spPr>
        <p:txBody>
          <a:bodyPr>
            <a:normAutofit fontScale="90000"/>
          </a:bodyPr>
          <a:lstStyle/>
          <a:p>
            <a:r>
              <a:rPr lang="en-US" sz="4400" dirty="0" smtClean="0"/>
              <a:t>Truth or Fiction?</a:t>
            </a:r>
            <a:br>
              <a:rPr lang="en-US" sz="4400" dirty="0" smtClean="0"/>
            </a:br>
            <a:r>
              <a:rPr lang="en-US" sz="3100" dirty="0" smtClean="0"/>
              <a:t>Finding</a:t>
            </a:r>
            <a:r>
              <a:rPr lang="en-US" sz="4400" dirty="0" smtClean="0"/>
              <a:t> </a:t>
            </a:r>
            <a:r>
              <a:rPr lang="en-US" sz="3100" dirty="0" smtClean="0"/>
              <a:t>Credibility in Lower Authority </a:t>
            </a:r>
            <a:br>
              <a:rPr lang="en-US" sz="3100" dirty="0" smtClean="0"/>
            </a:br>
            <a:r>
              <a:rPr lang="en-US" sz="3100" dirty="0" smtClean="0"/>
              <a:t>Unemployment Insurance Hearings</a:t>
            </a:r>
            <a:endParaRPr lang="en-US" sz="4000" dirty="0"/>
          </a:p>
        </p:txBody>
      </p:sp>
      <p:sp>
        <p:nvSpPr>
          <p:cNvPr id="5" name="Subtitle 4"/>
          <p:cNvSpPr>
            <a:spLocks noGrp="1"/>
          </p:cNvSpPr>
          <p:nvPr>
            <p:ph type="subTitle" idx="1"/>
          </p:nvPr>
        </p:nvSpPr>
        <p:spPr>
          <a:xfrm>
            <a:off x="457200" y="5486400"/>
            <a:ext cx="8077200" cy="762000"/>
          </a:xfrm>
        </p:spPr>
        <p:txBody>
          <a:bodyPr/>
          <a:lstStyle/>
          <a:p>
            <a:r>
              <a:rPr lang="en-US" dirty="0" smtClean="0"/>
              <a:t> </a:t>
            </a:r>
          </a:p>
          <a:p>
            <a:endParaRPr lang="en-US" dirty="0"/>
          </a:p>
        </p:txBody>
      </p:sp>
      <p:sp>
        <p:nvSpPr>
          <p:cNvPr id="2" name="TextBox 1"/>
          <p:cNvSpPr txBox="1"/>
          <p:nvPr/>
        </p:nvSpPr>
        <p:spPr>
          <a:xfrm>
            <a:off x="488302" y="5715000"/>
            <a:ext cx="5455298" cy="646331"/>
          </a:xfrm>
          <a:prstGeom prst="rect">
            <a:avLst/>
          </a:prstGeom>
          <a:noFill/>
        </p:spPr>
        <p:txBody>
          <a:bodyPr wrap="square" rtlCol="0">
            <a:spAutoFit/>
          </a:bodyPr>
          <a:lstStyle/>
          <a:p>
            <a:r>
              <a:rPr lang="en-US" dirty="0" smtClean="0"/>
              <a:t>Katrina Gulstad </a:t>
            </a:r>
            <a:r>
              <a:rPr lang="en-US" dirty="0" smtClean="0">
                <a:sym typeface="Wingdings" panose="05000000000000000000" pitchFamily="2" charset="2"/>
              </a:rPr>
              <a:t>  Chief Unemployment Law Judge</a:t>
            </a:r>
          </a:p>
          <a:p>
            <a:r>
              <a:rPr lang="en-US" dirty="0" smtClean="0">
                <a:sym typeface="Wingdings" panose="05000000000000000000" pitchFamily="2" charset="2"/>
              </a:rPr>
              <a:t>Sasha Mackin  Supervising Unemployment Law Judge</a:t>
            </a:r>
            <a:endParaRPr lang="en-US" dirty="0"/>
          </a:p>
        </p:txBody>
      </p:sp>
      <p:sp>
        <p:nvSpPr>
          <p:cNvPr id="3" name="TextBox 2"/>
          <p:cNvSpPr txBox="1"/>
          <p:nvPr/>
        </p:nvSpPr>
        <p:spPr>
          <a:xfrm>
            <a:off x="6515100" y="5714999"/>
            <a:ext cx="2209800" cy="646331"/>
          </a:xfrm>
          <a:prstGeom prst="rect">
            <a:avLst/>
          </a:prstGeom>
          <a:noFill/>
        </p:spPr>
        <p:txBody>
          <a:bodyPr wrap="square" rtlCol="0">
            <a:spAutoFit/>
          </a:bodyPr>
          <a:lstStyle/>
          <a:p>
            <a:r>
              <a:rPr lang="en-US" dirty="0" smtClean="0"/>
              <a:t>Seattle, Washington</a:t>
            </a:r>
          </a:p>
          <a:p>
            <a:r>
              <a:rPr lang="en-US" dirty="0" smtClean="0"/>
              <a:t>June 21, 2017</a:t>
            </a:r>
            <a:endParaRPr lang="en-US" dirty="0"/>
          </a:p>
        </p:txBody>
      </p:sp>
    </p:spTree>
    <p:extLst>
      <p:ext uri="{BB962C8B-B14F-4D97-AF65-F5344CB8AC3E}">
        <p14:creationId xmlns:p14="http://schemas.microsoft.com/office/powerpoint/2010/main" val="3934910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to assessing credibility </a:t>
            </a:r>
            <a:endParaRPr lang="en-US" dirty="0"/>
          </a:p>
        </p:txBody>
      </p:sp>
      <p:sp>
        <p:nvSpPr>
          <p:cNvPr id="3" name="Content Placeholder 2"/>
          <p:cNvSpPr>
            <a:spLocks noGrp="1"/>
          </p:cNvSpPr>
          <p:nvPr>
            <p:ph idx="1"/>
          </p:nvPr>
        </p:nvSpPr>
        <p:spPr/>
        <p:txBody>
          <a:bodyPr/>
          <a:lstStyle/>
          <a:p>
            <a:r>
              <a:rPr lang="en-US" dirty="0" smtClean="0"/>
              <a:t>Partial truth-tellers</a:t>
            </a:r>
          </a:p>
          <a:p>
            <a:r>
              <a:rPr lang="en-US" dirty="0" smtClean="0"/>
              <a:t>Equally plausible/implausible versions</a:t>
            </a:r>
          </a:p>
          <a:p>
            <a:pPr lvl="1"/>
            <a:r>
              <a:rPr lang="en-US" dirty="0" smtClean="0"/>
              <a:t>Is there a statutory default? Burden of proof? </a:t>
            </a:r>
          </a:p>
          <a:p>
            <a:r>
              <a:rPr lang="en-US" dirty="0" smtClean="0"/>
              <a:t>Interpreters</a:t>
            </a:r>
          </a:p>
          <a:p>
            <a:r>
              <a:rPr lang="en-US" dirty="0" smtClean="0"/>
              <a:t>Absence of information</a:t>
            </a:r>
          </a:p>
          <a:p>
            <a:r>
              <a:rPr lang="en-US" dirty="0" smtClean="0"/>
              <a:t>Time</a:t>
            </a:r>
          </a:p>
          <a:p>
            <a:r>
              <a:rPr lang="en-US" dirty="0" smtClean="0"/>
              <a:t>Telephone hearings</a:t>
            </a:r>
            <a:endParaRPr lang="en-US" dirty="0"/>
          </a:p>
        </p:txBody>
      </p:sp>
      <p:pic>
        <p:nvPicPr>
          <p:cNvPr id="4" name="Picture 3"/>
          <p:cNvPicPr>
            <a:picLocks noChangeAspect="1"/>
          </p:cNvPicPr>
          <p:nvPr/>
        </p:nvPicPr>
        <p:blipFill>
          <a:blip r:embed="rId3"/>
          <a:stretch>
            <a:fillRect/>
          </a:stretch>
        </p:blipFill>
        <p:spPr>
          <a:xfrm>
            <a:off x="6019800" y="3962400"/>
            <a:ext cx="2280102" cy="2005758"/>
          </a:xfrm>
          <a:prstGeom prst="rect">
            <a:avLst/>
          </a:prstGeom>
        </p:spPr>
      </p:pic>
    </p:spTree>
    <p:extLst>
      <p:ext uri="{BB962C8B-B14F-4D97-AF65-F5344CB8AC3E}">
        <p14:creationId xmlns:p14="http://schemas.microsoft.com/office/powerpoint/2010/main" val="11767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F-TyPfYMDK8"/>
          <p:cNvPicPr>
            <a:picLocks noGrp="1" noRot="1" noChangeAspect="1"/>
          </p:cNvPicPr>
          <p:nvPr>
            <p:ph idx="4294967295"/>
            <a:videoFile r:link="rId1"/>
          </p:nvPr>
        </p:nvPicPr>
        <p:blipFill>
          <a:blip r:embed="rId4"/>
          <a:stretch>
            <a:fillRect/>
          </a:stretch>
        </p:blipFill>
        <p:spPr>
          <a:xfrm>
            <a:off x="129575" y="152400"/>
            <a:ext cx="8878955" cy="6400800"/>
          </a:xfrm>
          <a:prstGeom prst="rect">
            <a:avLst/>
          </a:prstGeom>
        </p:spPr>
      </p:pic>
    </p:spTree>
    <p:extLst>
      <p:ext uri="{BB962C8B-B14F-4D97-AF65-F5344CB8AC3E}">
        <p14:creationId xmlns:p14="http://schemas.microsoft.com/office/powerpoint/2010/main" val="2451947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to assessing credibility </a:t>
            </a:r>
            <a:endParaRPr lang="en-US" dirty="0"/>
          </a:p>
        </p:txBody>
      </p:sp>
      <p:sp>
        <p:nvSpPr>
          <p:cNvPr id="3" name="Content Placeholder 2"/>
          <p:cNvSpPr>
            <a:spLocks noGrp="1"/>
          </p:cNvSpPr>
          <p:nvPr>
            <p:ph idx="1"/>
          </p:nvPr>
        </p:nvSpPr>
        <p:spPr>
          <a:xfrm>
            <a:off x="126380" y="1981201"/>
            <a:ext cx="8147502" cy="4267200"/>
          </a:xfrm>
        </p:spPr>
        <p:txBody>
          <a:bodyPr>
            <a:normAutofit fontScale="92500" lnSpcReduction="20000"/>
          </a:bodyPr>
          <a:lstStyle/>
          <a:p>
            <a:r>
              <a:rPr lang="en-US" dirty="0" smtClean="0"/>
              <a:t>Partial truth-tellers</a:t>
            </a:r>
          </a:p>
          <a:p>
            <a:r>
              <a:rPr lang="en-US" dirty="0" smtClean="0"/>
              <a:t>Equally plausible/implausible versions</a:t>
            </a:r>
          </a:p>
          <a:p>
            <a:pPr lvl="1"/>
            <a:r>
              <a:rPr lang="en-US" dirty="0" smtClean="0"/>
              <a:t>Is there a statutory default? Burden of proof? </a:t>
            </a:r>
          </a:p>
          <a:p>
            <a:r>
              <a:rPr lang="en-US" dirty="0" smtClean="0"/>
              <a:t>Interpreters</a:t>
            </a:r>
          </a:p>
          <a:p>
            <a:r>
              <a:rPr lang="en-US" dirty="0" smtClean="0"/>
              <a:t>Absence of information</a:t>
            </a:r>
          </a:p>
          <a:p>
            <a:r>
              <a:rPr lang="en-US" dirty="0" smtClean="0"/>
              <a:t>Time</a:t>
            </a:r>
          </a:p>
          <a:p>
            <a:r>
              <a:rPr lang="en-US" dirty="0" smtClean="0"/>
              <a:t>Telephone hearings</a:t>
            </a:r>
          </a:p>
          <a:p>
            <a:r>
              <a:rPr lang="en-US" dirty="0" smtClean="0">
                <a:solidFill>
                  <a:schemeClr val="accent6">
                    <a:lumMod val="75000"/>
                  </a:schemeClr>
                </a:solidFill>
              </a:rPr>
              <a:t>Implicit </a:t>
            </a:r>
            <a:r>
              <a:rPr lang="en-US" dirty="0">
                <a:solidFill>
                  <a:schemeClr val="accent6">
                    <a:lumMod val="75000"/>
                  </a:schemeClr>
                </a:solidFill>
              </a:rPr>
              <a:t>Bias</a:t>
            </a:r>
          </a:p>
          <a:p>
            <a:r>
              <a:rPr lang="en-US" dirty="0">
                <a:solidFill>
                  <a:schemeClr val="accent6">
                    <a:lumMod val="75000"/>
                  </a:schemeClr>
                </a:solidFill>
              </a:rPr>
              <a:t>Prejudging the case based on fact finding</a:t>
            </a:r>
          </a:p>
          <a:p>
            <a:endParaRPr lang="en-US" dirty="0" smtClean="0"/>
          </a:p>
        </p:txBody>
      </p:sp>
    </p:spTree>
    <p:extLst>
      <p:ext uri="{BB962C8B-B14F-4D97-AF65-F5344CB8AC3E}">
        <p14:creationId xmlns:p14="http://schemas.microsoft.com/office/powerpoint/2010/main" val="37864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Migrant farm worker case</a:t>
            </a:r>
            <a:endParaRPr lang="en-US" dirty="0"/>
          </a:p>
        </p:txBody>
      </p:sp>
      <p:sp>
        <p:nvSpPr>
          <p:cNvPr id="3" name="Content Placeholder 2"/>
          <p:cNvSpPr>
            <a:spLocks noGrp="1"/>
          </p:cNvSpPr>
          <p:nvPr>
            <p:ph idx="1"/>
          </p:nvPr>
        </p:nvSpPr>
        <p:spPr/>
        <p:txBody>
          <a:bodyPr/>
          <a:lstStyle/>
          <a:p>
            <a:r>
              <a:rPr lang="en-US" dirty="0" smtClean="0"/>
              <a:t>The migrant workers’ stories were inconsistent and in some cases, fabricated.</a:t>
            </a:r>
          </a:p>
          <a:p>
            <a:pPr lvl="3"/>
            <a:endParaRPr lang="en-US" sz="1200" dirty="0"/>
          </a:p>
          <a:p>
            <a:pPr marL="1371600" lvl="3" indent="0">
              <a:buNone/>
            </a:pPr>
            <a:r>
              <a:rPr lang="en-US" sz="2800" dirty="0" smtClean="0">
                <a:solidFill>
                  <a:srgbClr val="FF0000"/>
                </a:solidFill>
              </a:rPr>
              <a:t>Vs. </a:t>
            </a:r>
          </a:p>
          <a:p>
            <a:r>
              <a:rPr lang="en-US" dirty="0" smtClean="0"/>
              <a:t>The employer witness had detailed testimony, claimed to have detailed business records, emphatic, better recall, consistent within each hearing, more sophisticated witness; knew the law. </a:t>
            </a:r>
            <a:endParaRPr lang="en-US" dirty="0"/>
          </a:p>
          <a:p>
            <a:endParaRPr lang="en-US" dirty="0"/>
          </a:p>
        </p:txBody>
      </p:sp>
    </p:spTree>
    <p:extLst>
      <p:ext uri="{BB962C8B-B14F-4D97-AF65-F5344CB8AC3E}">
        <p14:creationId xmlns:p14="http://schemas.microsoft.com/office/powerpoint/2010/main" val="3470940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articulate credibility</a:t>
            </a:r>
            <a:endParaRPr lang="en-US" dirty="0"/>
          </a:p>
        </p:txBody>
      </p:sp>
      <p:sp>
        <p:nvSpPr>
          <p:cNvPr id="3" name="Content Placeholder 2"/>
          <p:cNvSpPr>
            <a:spLocks noGrp="1"/>
          </p:cNvSpPr>
          <p:nvPr>
            <p:ph idx="1"/>
          </p:nvPr>
        </p:nvSpPr>
        <p:spPr/>
        <p:txBody>
          <a:bodyPr/>
          <a:lstStyle/>
          <a:p>
            <a:r>
              <a:rPr lang="en-US" dirty="0" smtClean="0"/>
              <a:t>Avoid canned language.</a:t>
            </a:r>
          </a:p>
          <a:p>
            <a:r>
              <a:rPr lang="en-US" dirty="0" smtClean="0"/>
              <a:t>Use examples from the hearing.</a:t>
            </a:r>
          </a:p>
          <a:p>
            <a:r>
              <a:rPr lang="en-US" dirty="0" smtClean="0"/>
              <a:t>Be respectful in your tone – don’t resort to sarcasm or </a:t>
            </a:r>
            <a:r>
              <a:rPr lang="en-US" dirty="0" smtClean="0"/>
              <a:t>snark</a:t>
            </a:r>
            <a:r>
              <a:rPr lang="en-US" dirty="0" smtClean="0"/>
              <a:t>.</a:t>
            </a:r>
          </a:p>
          <a:p>
            <a:r>
              <a:rPr lang="en-US" dirty="0" smtClean="0"/>
              <a:t>Write down what you’re thinking as you decide which version of events you conclude is true.  </a:t>
            </a:r>
            <a:endParaRPr lang="en-US" dirty="0"/>
          </a:p>
        </p:txBody>
      </p:sp>
    </p:spTree>
    <p:extLst>
      <p:ext uri="{BB962C8B-B14F-4D97-AF65-F5344CB8AC3E}">
        <p14:creationId xmlns:p14="http://schemas.microsoft.com/office/powerpoint/2010/main" val="2433339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credibility findings</a:t>
            </a:r>
            <a:endParaRPr lang="en-US" dirty="0"/>
          </a:p>
        </p:txBody>
      </p:sp>
      <p:sp>
        <p:nvSpPr>
          <p:cNvPr id="3" name="Content Placeholder 2"/>
          <p:cNvSpPr>
            <a:spLocks noGrp="1"/>
          </p:cNvSpPr>
          <p:nvPr>
            <p:ph idx="1"/>
          </p:nvPr>
        </p:nvSpPr>
        <p:spPr/>
        <p:txBody>
          <a:bodyPr/>
          <a:lstStyle/>
          <a:p>
            <a:pPr marL="0" indent="0">
              <a:buNone/>
            </a:pPr>
            <a:r>
              <a:rPr lang="en-US" dirty="0" smtClean="0"/>
              <a:t>Okay:</a:t>
            </a:r>
          </a:p>
          <a:p>
            <a:pPr marL="0" indent="0">
              <a:buNone/>
            </a:pPr>
            <a:endParaRPr lang="en-US" dirty="0" smtClean="0"/>
          </a:p>
          <a:p>
            <a:pPr marL="0" indent="0">
              <a:buNone/>
            </a:pPr>
            <a:r>
              <a:rPr lang="en-US" dirty="0" smtClean="0"/>
              <a:t>The </a:t>
            </a:r>
            <a:r>
              <a:rPr lang="en-US" dirty="0"/>
              <a:t>findings of fact are based on the employer's witnesses' testimony, because it was a more </a:t>
            </a:r>
            <a:r>
              <a:rPr lang="en-US" dirty="0" smtClean="0"/>
              <a:t>detailed and specific version </a:t>
            </a:r>
            <a:r>
              <a:rPr lang="en-US" dirty="0"/>
              <a:t>of events.</a:t>
            </a:r>
          </a:p>
          <a:p>
            <a:pPr marL="0" indent="0">
              <a:buNone/>
            </a:pPr>
            <a:endParaRPr lang="en-US" dirty="0"/>
          </a:p>
        </p:txBody>
      </p:sp>
    </p:spTree>
    <p:extLst>
      <p:ext uri="{BB962C8B-B14F-4D97-AF65-F5344CB8AC3E}">
        <p14:creationId xmlns:p14="http://schemas.microsoft.com/office/powerpoint/2010/main" val="2094626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credibility findings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Better:</a:t>
            </a:r>
          </a:p>
          <a:p>
            <a:pPr marL="0" indent="0">
              <a:buNone/>
            </a:pPr>
            <a:endParaRPr lang="en-US" sz="1600" dirty="0"/>
          </a:p>
          <a:p>
            <a:pPr marL="0" indent="0">
              <a:buNone/>
            </a:pPr>
            <a:r>
              <a:rPr lang="en-US" dirty="0"/>
              <a:t>The findings of fact are based on the testimony of the employer's </a:t>
            </a:r>
            <a:r>
              <a:rPr lang="en-US" dirty="0" smtClean="0"/>
              <a:t>witnesses which was detailed and specific.</a:t>
            </a:r>
            <a:r>
              <a:rPr lang="en-US" dirty="0"/>
              <a:t>  </a:t>
            </a:r>
            <a:r>
              <a:rPr lang="en-US" dirty="0" smtClean="0"/>
              <a:t>Smith's </a:t>
            </a:r>
            <a:r>
              <a:rPr lang="en-US" dirty="0"/>
              <a:t>assertion that she was unfairly targeted </a:t>
            </a:r>
            <a:r>
              <a:rPr lang="en-US" dirty="0" smtClean="0"/>
              <a:t>is implausible; an employee </a:t>
            </a:r>
            <a:r>
              <a:rPr lang="en-US" dirty="0"/>
              <a:t>who is specifically targeted for discharge is unlikely to </a:t>
            </a:r>
            <a:r>
              <a:rPr lang="en-US" dirty="0" smtClean="0"/>
              <a:t>be allowed to work for </a:t>
            </a:r>
            <a:r>
              <a:rPr lang="en-US" dirty="0"/>
              <a:t>over a year after repeatedly violating a known policy.  </a:t>
            </a:r>
            <a:r>
              <a:rPr lang="en-US" dirty="0" smtClean="0"/>
              <a:t>Also, Smith's initial statements to </a:t>
            </a:r>
            <a:r>
              <a:rPr lang="en-US" dirty="0"/>
              <a:t>the </a:t>
            </a:r>
            <a:r>
              <a:rPr lang="en-US" dirty="0" smtClean="0"/>
              <a:t>Department, that she did not know why she was discharged, were disingenuous.  It </a:t>
            </a:r>
            <a:r>
              <a:rPr lang="en-US" dirty="0"/>
              <a:t>is </a:t>
            </a:r>
            <a:r>
              <a:rPr lang="en-US" dirty="0" smtClean="0"/>
              <a:t>not believable that </a:t>
            </a:r>
            <a:r>
              <a:rPr lang="en-US" dirty="0"/>
              <a:t>an employee who </a:t>
            </a:r>
            <a:r>
              <a:rPr lang="en-US" dirty="0" smtClean="0"/>
              <a:t>repeatedly violates a </a:t>
            </a:r>
            <a:r>
              <a:rPr lang="en-US" dirty="0"/>
              <a:t>policy after a written warning would have no </a:t>
            </a:r>
            <a:r>
              <a:rPr lang="en-US" dirty="0" smtClean="0"/>
              <a:t>inkling of </a:t>
            </a:r>
            <a:r>
              <a:rPr lang="en-US" dirty="0"/>
              <a:t>the reasons for her discharge.</a:t>
            </a:r>
          </a:p>
          <a:p>
            <a:pPr marL="0" indent="0">
              <a:buNone/>
            </a:pPr>
            <a:endParaRPr lang="en-US" dirty="0"/>
          </a:p>
        </p:txBody>
      </p:sp>
    </p:spTree>
    <p:extLst>
      <p:ext uri="{BB962C8B-B14F-4D97-AF65-F5344CB8AC3E}">
        <p14:creationId xmlns:p14="http://schemas.microsoft.com/office/powerpoint/2010/main" val="2346802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credibility findings</a:t>
            </a:r>
          </a:p>
        </p:txBody>
      </p:sp>
      <p:sp>
        <p:nvSpPr>
          <p:cNvPr id="3" name="Content Placeholder 2"/>
          <p:cNvSpPr>
            <a:spLocks noGrp="1"/>
          </p:cNvSpPr>
          <p:nvPr>
            <p:ph idx="1"/>
          </p:nvPr>
        </p:nvSpPr>
        <p:spPr/>
        <p:txBody>
          <a:bodyPr/>
          <a:lstStyle/>
          <a:p>
            <a:pPr marL="0" indent="0">
              <a:buNone/>
            </a:pPr>
            <a:r>
              <a:rPr lang="en-US" dirty="0" smtClean="0"/>
              <a:t>Okay:</a:t>
            </a:r>
          </a:p>
          <a:p>
            <a:pPr marL="0" indent="0">
              <a:buNone/>
            </a:pPr>
            <a:endParaRPr lang="en-US" dirty="0" smtClean="0"/>
          </a:p>
          <a:p>
            <a:pPr marL="0" indent="0">
              <a:buNone/>
            </a:pPr>
            <a:r>
              <a:rPr lang="en-US" dirty="0"/>
              <a:t>The findings of fact are based on the employer's witnesses' testimony, because it was a more credible and straightforward version of events.</a:t>
            </a:r>
          </a:p>
          <a:p>
            <a:pPr marL="0" indent="0">
              <a:buNone/>
            </a:pPr>
            <a:endParaRPr lang="en-US" dirty="0"/>
          </a:p>
        </p:txBody>
      </p:sp>
    </p:spTree>
    <p:extLst>
      <p:ext uri="{BB962C8B-B14F-4D97-AF65-F5344CB8AC3E}">
        <p14:creationId xmlns:p14="http://schemas.microsoft.com/office/powerpoint/2010/main" val="3631776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981200"/>
            <a:ext cx="8382000" cy="4902467"/>
          </a:xfrm>
        </p:spPr>
        <p:txBody>
          <a:bodyPr>
            <a:normAutofit fontScale="70000" lnSpcReduction="20000"/>
          </a:bodyPr>
          <a:lstStyle/>
          <a:p>
            <a:pPr marL="0" indent="0">
              <a:buNone/>
            </a:pPr>
            <a:r>
              <a:rPr lang="en-US" dirty="0" smtClean="0"/>
              <a:t>Better:</a:t>
            </a:r>
          </a:p>
          <a:p>
            <a:pPr marL="0" indent="0">
              <a:buNone/>
            </a:pPr>
            <a:endParaRPr lang="en-US" sz="1600" dirty="0"/>
          </a:p>
          <a:p>
            <a:pPr marL="0" indent="0">
              <a:buNone/>
            </a:pPr>
            <a:r>
              <a:rPr lang="en-US" dirty="0"/>
              <a:t>To the extent the parties disagreed, the findings of fact are based on the employer's witnesses' testimony, which was more credible because it was straightforward and more reasonable under the circumstances. Smith's testimony </a:t>
            </a:r>
            <a:r>
              <a:rPr lang="en-US" dirty="0" smtClean="0"/>
              <a:t>was, </a:t>
            </a:r>
            <a:r>
              <a:rPr lang="en-US" dirty="0"/>
              <a:t>at times, implausible and unreasonable under the circumstances. </a:t>
            </a:r>
            <a:r>
              <a:rPr lang="en-US" dirty="0" smtClean="0"/>
              <a:t>Smith </a:t>
            </a:r>
            <a:r>
              <a:rPr lang="en-US" dirty="0"/>
              <a:t>testified </a:t>
            </a:r>
            <a:r>
              <a:rPr lang="en-US" dirty="0" smtClean="0"/>
              <a:t>that on occasions she accessed Facebook, she </a:t>
            </a:r>
            <a:r>
              <a:rPr lang="en-US" dirty="0"/>
              <a:t>was entitled to take breaks and to do what she pleased during her breaks. Smith clocked in at 7:28 a.m. on March 22, and was active on Facebook at 7:43 a.m., 7:47 a.m., 8:52 a.m., and 8:57 a.m.  </a:t>
            </a:r>
            <a:r>
              <a:rPr lang="en-US" dirty="0" smtClean="0"/>
              <a:t>Smith claimed that </a:t>
            </a:r>
            <a:r>
              <a:rPr lang="en-US" dirty="0"/>
              <a:t>she was on break at those times. It is not believable that Smith really thought that it was reasonable to take a break 13 minutes after the start of her shift, and then to take another break just over an hour later. Smith was either accessing Facebook outside of her permissible break time, or she was taking unreasonable and excessive breaks. </a:t>
            </a:r>
          </a:p>
          <a:p>
            <a:pPr marL="0" indent="0">
              <a:buNone/>
            </a:pPr>
            <a:endParaRPr lang="en-US" dirty="0"/>
          </a:p>
        </p:txBody>
      </p:sp>
    </p:spTree>
    <p:extLst>
      <p:ext uri="{BB962C8B-B14F-4D97-AF65-F5344CB8AC3E}">
        <p14:creationId xmlns:p14="http://schemas.microsoft.com/office/powerpoint/2010/main" val="4185839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Credibility Findings</a:t>
            </a:r>
            <a:endParaRPr lang="en-US" dirty="0"/>
          </a:p>
        </p:txBody>
      </p:sp>
      <p:sp>
        <p:nvSpPr>
          <p:cNvPr id="3" name="Content Placeholder 2"/>
          <p:cNvSpPr>
            <a:spLocks noGrp="1"/>
          </p:cNvSpPr>
          <p:nvPr>
            <p:ph idx="1"/>
          </p:nvPr>
        </p:nvSpPr>
        <p:spPr/>
        <p:txBody>
          <a:bodyPr/>
          <a:lstStyle/>
          <a:p>
            <a:pPr marL="0" indent="0">
              <a:buNone/>
            </a:pPr>
            <a:r>
              <a:rPr lang="en-US" dirty="0" smtClean="0"/>
              <a:t>Okay: </a:t>
            </a:r>
          </a:p>
          <a:p>
            <a:pPr marL="0" indent="0">
              <a:buNone/>
            </a:pPr>
            <a:endParaRPr lang="en-US" dirty="0"/>
          </a:p>
          <a:p>
            <a:pPr marL="0" indent="0">
              <a:buNone/>
            </a:pPr>
            <a:r>
              <a:rPr lang="en-US" dirty="0" smtClean="0"/>
              <a:t>Smith was more credible than the employer because he provided a more logical version of events. </a:t>
            </a:r>
          </a:p>
          <a:p>
            <a:endParaRPr lang="en-US" dirty="0"/>
          </a:p>
        </p:txBody>
      </p:sp>
    </p:spTree>
    <p:extLst>
      <p:ext uri="{BB962C8B-B14F-4D97-AF65-F5344CB8AC3E}">
        <p14:creationId xmlns:p14="http://schemas.microsoft.com/office/powerpoint/2010/main" val="2918005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y1wvxVHpE0"/>
          <p:cNvPicPr>
            <a:picLocks noGrp="1" noRot="1" noChangeAspect="1"/>
          </p:cNvPicPr>
          <p:nvPr>
            <p:ph idx="1"/>
            <a:videoFile r:link="rId1"/>
          </p:nvPr>
        </p:nvPicPr>
        <p:blipFill>
          <a:blip r:embed="rId4"/>
          <a:stretch>
            <a:fillRect/>
          </a:stretch>
        </p:blipFill>
        <p:spPr>
          <a:xfrm>
            <a:off x="719667" y="1828800"/>
            <a:ext cx="7684911" cy="4322762"/>
          </a:xfrm>
          <a:prstGeom prst="rect">
            <a:avLst/>
          </a:prstGeom>
        </p:spPr>
      </p:pic>
      <p:sp>
        <p:nvSpPr>
          <p:cNvPr id="3" name="Title 2"/>
          <p:cNvSpPr>
            <a:spLocks noGrp="1"/>
          </p:cNvSpPr>
          <p:nvPr>
            <p:ph type="title"/>
          </p:nvPr>
        </p:nvSpPr>
        <p:spPr/>
        <p:txBody>
          <a:bodyPr/>
          <a:lstStyle/>
          <a:p>
            <a:r>
              <a:rPr lang="en-US" dirty="0" smtClean="0"/>
              <a:t>Credibility</a:t>
            </a:r>
            <a:endParaRPr lang="en-US" dirty="0"/>
          </a:p>
        </p:txBody>
      </p:sp>
    </p:spTree>
    <p:extLst>
      <p:ext uri="{BB962C8B-B14F-4D97-AF65-F5344CB8AC3E}">
        <p14:creationId xmlns:p14="http://schemas.microsoft.com/office/powerpoint/2010/main" val="1100152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credibility findings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Better:</a:t>
            </a:r>
          </a:p>
          <a:p>
            <a:pPr marL="0" indent="0">
              <a:buNone/>
            </a:pPr>
            <a:r>
              <a:rPr lang="en-US" dirty="0" smtClean="0"/>
              <a:t>Smith was more credible than the employer’s witness because he offered a more logical chain of events that was corroborated by written submissions.  Smith was an eyewitness while the employer’s witness provided only hearsay testimony.  The employer’s witness testified to conclusions and not detail. Smith recalled the facts easily and admitted to some actions that did not paint him in the best light. </a:t>
            </a:r>
            <a:endParaRPr lang="en-US" dirty="0"/>
          </a:p>
        </p:txBody>
      </p:sp>
    </p:spTree>
    <p:extLst>
      <p:ext uri="{BB962C8B-B14F-4D97-AF65-F5344CB8AC3E}">
        <p14:creationId xmlns:p14="http://schemas.microsoft.com/office/powerpoint/2010/main" val="1013629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Any questions?</a:t>
            </a:r>
            <a:endParaRPr lang="en-US" sz="6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276600"/>
            <a:ext cx="4292600" cy="3219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717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Truth or Fiction – </a:t>
            </a:r>
            <a:r>
              <a:rPr lang="en-US" sz="2700" dirty="0" smtClean="0"/>
              <a:t>credibility determinations in unemployment benefits hearings</a:t>
            </a:r>
            <a:endParaRPr lang="en-US" sz="2700" dirty="0"/>
          </a:p>
        </p:txBody>
      </p:sp>
      <p:sp>
        <p:nvSpPr>
          <p:cNvPr id="3" name="Content Placeholder 2"/>
          <p:cNvSpPr>
            <a:spLocks noGrp="1"/>
          </p:cNvSpPr>
          <p:nvPr>
            <p:ph idx="1"/>
          </p:nvPr>
        </p:nvSpPr>
        <p:spPr>
          <a:xfrm>
            <a:off x="457200" y="2362200"/>
            <a:ext cx="8229600" cy="4750067"/>
          </a:xfrm>
        </p:spPr>
        <p:txBody>
          <a:bodyPr/>
          <a:lstStyle/>
          <a:p>
            <a:r>
              <a:rPr lang="en-US" dirty="0" smtClean="0"/>
              <a:t>Why do we care about credibility findings?</a:t>
            </a:r>
          </a:p>
          <a:p>
            <a:endParaRPr lang="en-US" dirty="0" smtClean="0"/>
          </a:p>
          <a:p>
            <a:r>
              <a:rPr lang="en-US" dirty="0" smtClean="0"/>
              <a:t>How do we make credibility findings?</a:t>
            </a:r>
          </a:p>
          <a:p>
            <a:pPr marL="0" indent="0">
              <a:buNone/>
            </a:pPr>
            <a:endParaRPr lang="en-US" dirty="0" smtClean="0"/>
          </a:p>
          <a:p>
            <a:r>
              <a:rPr lang="en-US" dirty="0" smtClean="0"/>
              <a:t>How do we articulate credibility findings?</a:t>
            </a:r>
          </a:p>
          <a:p>
            <a:endParaRPr lang="en-US" dirty="0"/>
          </a:p>
        </p:txBody>
      </p:sp>
    </p:spTree>
    <p:extLst>
      <p:ext uri="{BB962C8B-B14F-4D97-AF65-F5344CB8AC3E}">
        <p14:creationId xmlns:p14="http://schemas.microsoft.com/office/powerpoint/2010/main" val="350252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we care	</a:t>
            </a:r>
            <a:endParaRPr lang="en-US" sz="4400" dirty="0"/>
          </a:p>
        </p:txBody>
      </p:sp>
      <p:sp>
        <p:nvSpPr>
          <p:cNvPr id="3" name="Content Placeholder 2"/>
          <p:cNvSpPr>
            <a:spLocks noGrp="1"/>
          </p:cNvSpPr>
          <p:nvPr>
            <p:ph idx="1"/>
          </p:nvPr>
        </p:nvSpPr>
        <p:spPr>
          <a:xfrm>
            <a:off x="457200" y="2209800"/>
            <a:ext cx="8229600" cy="4826267"/>
          </a:xfrm>
        </p:spPr>
        <p:txBody>
          <a:bodyPr>
            <a:normAutofit/>
          </a:bodyPr>
          <a:lstStyle/>
          <a:p>
            <a:r>
              <a:rPr lang="en-US" kern="1300" dirty="0" smtClean="0"/>
              <a:t>UI Program – supposed to pay those eligible and not pay those ineligible.</a:t>
            </a:r>
          </a:p>
          <a:p>
            <a:endParaRPr lang="en-US" sz="1000" kern="1300" dirty="0" smtClean="0"/>
          </a:p>
          <a:p>
            <a:r>
              <a:rPr lang="en-US" kern="1300" dirty="0" smtClean="0"/>
              <a:t>Legitimacy of the decision – how did the hearing officer arrive at this decision?  Is it arbitrary?  Biased?</a:t>
            </a:r>
          </a:p>
          <a:p>
            <a:endParaRPr lang="en-US" sz="1000" kern="1300" dirty="0" smtClean="0"/>
          </a:p>
          <a:p>
            <a:r>
              <a:rPr lang="en-US" kern="1300" dirty="0" smtClean="0"/>
              <a:t>Is it mandatory in your state to make a credibility finding</a:t>
            </a:r>
            <a:r>
              <a:rPr lang="en-US" dirty="0" smtClean="0"/>
              <a:t>?</a:t>
            </a:r>
            <a:endParaRPr lang="en-US" dirty="0"/>
          </a:p>
        </p:txBody>
      </p:sp>
    </p:spTree>
    <p:extLst>
      <p:ext uri="{BB962C8B-B14F-4D97-AF65-F5344CB8AC3E}">
        <p14:creationId xmlns:p14="http://schemas.microsoft.com/office/powerpoint/2010/main" val="2975949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the right people the right amount</a:t>
            </a:r>
            <a:endParaRPr lang="en-US" dirty="0"/>
          </a:p>
        </p:txBody>
      </p:sp>
      <p:sp>
        <p:nvSpPr>
          <p:cNvPr id="3" name="Content Placeholder 2"/>
          <p:cNvSpPr>
            <a:spLocks noGrp="1"/>
          </p:cNvSpPr>
          <p:nvPr>
            <p:ph idx="1"/>
          </p:nvPr>
        </p:nvSpPr>
        <p:spPr>
          <a:xfrm>
            <a:off x="457200" y="1905000"/>
            <a:ext cx="8229600" cy="4826267"/>
          </a:xfrm>
        </p:spPr>
        <p:txBody>
          <a:bodyPr/>
          <a:lstStyle/>
          <a:p>
            <a:pPr marL="0" indent="0">
              <a:buNone/>
            </a:pPr>
            <a:r>
              <a:rPr lang="en-US" dirty="0" smtClean="0"/>
              <a:t>From 4</a:t>
            </a:r>
            <a:r>
              <a:rPr lang="en-US" baseline="30000" dirty="0" smtClean="0"/>
              <a:t>th</a:t>
            </a:r>
            <a:r>
              <a:rPr lang="en-US" dirty="0" smtClean="0"/>
              <a:t> quarter 2015 to 3</a:t>
            </a:r>
            <a:r>
              <a:rPr lang="en-US" baseline="30000" dirty="0" smtClean="0"/>
              <a:t>rd</a:t>
            </a:r>
            <a:r>
              <a:rPr lang="en-US" dirty="0" smtClean="0"/>
              <a:t> quarter 2016, USDOL estimates the total improper payment amount to be a whopping </a:t>
            </a:r>
            <a:r>
              <a:rPr lang="en-US" dirty="0" smtClean="0">
                <a:solidFill>
                  <a:srgbClr val="FF0000"/>
                </a:solidFill>
              </a:rPr>
              <a:t>$3,644,518,239</a:t>
            </a:r>
            <a:r>
              <a:rPr lang="en-US" dirty="0" smtClean="0">
                <a:solidFill>
                  <a:schemeClr val="tx1"/>
                </a:solidFill>
              </a:rPr>
              <a:t>.</a:t>
            </a:r>
          </a:p>
          <a:p>
            <a:pPr marL="0" indent="0">
              <a:buNone/>
            </a:pPr>
            <a:endParaRPr lang="en-US"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4318133"/>
            <a:ext cx="3537857" cy="1981200"/>
          </a:xfrm>
          <a:prstGeom prst="rect">
            <a:avLst/>
          </a:prstGeom>
        </p:spPr>
      </p:pic>
      <p:sp>
        <p:nvSpPr>
          <p:cNvPr id="6" name="TextBox 5"/>
          <p:cNvSpPr txBox="1"/>
          <p:nvPr/>
        </p:nvSpPr>
        <p:spPr>
          <a:xfrm>
            <a:off x="5007428" y="4286071"/>
            <a:ext cx="3603172" cy="1384995"/>
          </a:xfrm>
          <a:prstGeom prst="rect">
            <a:avLst/>
          </a:prstGeom>
          <a:noFill/>
        </p:spPr>
        <p:txBody>
          <a:bodyPr wrap="square" rtlCol="0">
            <a:spAutoFit/>
          </a:bodyPr>
          <a:lstStyle/>
          <a:p>
            <a:r>
              <a:rPr lang="en-US" sz="2800" dirty="0" smtClean="0"/>
              <a:t>That’s an average rate of 12.08% across all state programs. </a:t>
            </a:r>
            <a:endParaRPr lang="en-US" sz="2800" dirty="0"/>
          </a:p>
        </p:txBody>
      </p:sp>
    </p:spTree>
    <p:extLst>
      <p:ext uri="{BB962C8B-B14F-4D97-AF65-F5344CB8AC3E}">
        <p14:creationId xmlns:p14="http://schemas.microsoft.com/office/powerpoint/2010/main" val="594672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2590800" y="2514600"/>
            <a:ext cx="3417194" cy="3071149"/>
          </a:xfrm>
          <a:prstGeom prst="rect">
            <a:avLst/>
          </a:prstGeom>
        </p:spPr>
      </p:pic>
      <p:sp>
        <p:nvSpPr>
          <p:cNvPr id="10" name="Title 9"/>
          <p:cNvSpPr>
            <a:spLocks noGrp="1"/>
          </p:cNvSpPr>
          <p:nvPr>
            <p:ph type="title"/>
          </p:nvPr>
        </p:nvSpPr>
        <p:spPr/>
        <p:txBody>
          <a:bodyPr/>
          <a:lstStyle/>
          <a:p>
            <a:r>
              <a:rPr lang="en-US" dirty="0" smtClean="0"/>
              <a:t>Legitimacy of the decision</a:t>
            </a:r>
            <a:endParaRPr lang="en-US" dirty="0"/>
          </a:p>
        </p:txBody>
      </p:sp>
      <p:sp>
        <p:nvSpPr>
          <p:cNvPr id="11" name="Content Placeholder 10"/>
          <p:cNvSpPr>
            <a:spLocks noGrp="1"/>
          </p:cNvSpPr>
          <p:nvPr>
            <p:ph idx="1"/>
          </p:nvPr>
        </p:nvSpPr>
        <p:spPr/>
        <p:txBody>
          <a:bodyPr/>
          <a:lstStyle/>
          <a:p>
            <a:endParaRPr lang="en-US" dirty="0"/>
          </a:p>
        </p:txBody>
      </p:sp>
    </p:spTree>
    <p:extLst>
      <p:ext uri="{BB962C8B-B14F-4D97-AF65-F5344CB8AC3E}">
        <p14:creationId xmlns:p14="http://schemas.microsoft.com/office/powerpoint/2010/main" val="1660578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Minnesota’s statutory requirement</a:t>
            </a:r>
            <a:endParaRPr lang="en-US" dirty="0"/>
          </a:p>
        </p:txBody>
      </p:sp>
      <p:sp>
        <p:nvSpPr>
          <p:cNvPr id="4" name="Content Placeholder 3"/>
          <p:cNvSpPr>
            <a:spLocks noGrp="1"/>
          </p:cNvSpPr>
          <p:nvPr>
            <p:ph idx="1"/>
          </p:nvPr>
        </p:nvSpPr>
        <p:spPr>
          <a:xfrm>
            <a:off x="445168" y="2051786"/>
            <a:ext cx="8229600" cy="4826267"/>
          </a:xfrm>
        </p:spPr>
        <p:txBody>
          <a:bodyPr/>
          <a:lstStyle/>
          <a:p>
            <a:pPr marL="0" indent="0">
              <a:buNone/>
            </a:pPr>
            <a:r>
              <a:rPr lang="en-US" dirty="0" smtClean="0"/>
              <a:t>Minnesota Statutes, section 268.105, </a:t>
            </a:r>
            <a:r>
              <a:rPr lang="en-US" dirty="0" smtClean="0"/>
              <a:t>subd</a:t>
            </a:r>
            <a:r>
              <a:rPr lang="en-US" dirty="0" smtClean="0"/>
              <a:t>. 1a:</a:t>
            </a:r>
          </a:p>
          <a:p>
            <a:endParaRPr lang="en-US" dirty="0" smtClean="0"/>
          </a:p>
          <a:p>
            <a:r>
              <a:rPr lang="en-US" dirty="0" smtClean="0"/>
              <a:t>When </a:t>
            </a:r>
            <a:r>
              <a:rPr lang="en-US" dirty="0"/>
              <a:t>the credibility of a witness testifying in a hearing has a significant effect on the outcome of a decision, the unemployment law judge must set out the reason for crediting or discrediting that testimony.</a:t>
            </a:r>
          </a:p>
        </p:txBody>
      </p:sp>
    </p:spTree>
    <p:extLst>
      <p:ext uri="{BB962C8B-B14F-4D97-AF65-F5344CB8AC3E}">
        <p14:creationId xmlns:p14="http://schemas.microsoft.com/office/powerpoint/2010/main" val="464009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make credibility findings?</a:t>
            </a:r>
            <a:endParaRPr lang="en-US" dirty="0"/>
          </a:p>
        </p:txBody>
      </p:sp>
      <p:sp>
        <p:nvSpPr>
          <p:cNvPr id="5" name="Content Placeholder 4"/>
          <p:cNvSpPr>
            <a:spLocks noGrp="1"/>
          </p:cNvSpPr>
          <p:nvPr>
            <p:ph idx="1"/>
          </p:nvPr>
        </p:nvSpPr>
        <p:spPr/>
        <p:txBody>
          <a:bodyPr/>
          <a:lstStyle/>
          <a:p>
            <a:r>
              <a:rPr lang="en-US" dirty="0" smtClean="0"/>
              <a:t>What process do you go through to assess credibility?  What do you look at? </a:t>
            </a:r>
          </a:p>
          <a:p>
            <a:endParaRPr lang="en-US" dirty="0"/>
          </a:p>
          <a:p>
            <a:pPr marL="0" indent="0">
              <a:buNone/>
            </a:pPr>
            <a:endParaRPr lang="en-US" dirty="0"/>
          </a:p>
        </p:txBody>
      </p:sp>
    </p:spTree>
    <p:extLst>
      <p:ext uri="{BB962C8B-B14F-4D97-AF65-F5344CB8AC3E}">
        <p14:creationId xmlns:p14="http://schemas.microsoft.com/office/powerpoint/2010/main" val="3454636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Credibility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Level of details </a:t>
            </a:r>
          </a:p>
          <a:p>
            <a:r>
              <a:rPr lang="en-US" dirty="0" smtClean="0"/>
              <a:t>Consistency</a:t>
            </a:r>
          </a:p>
          <a:p>
            <a:r>
              <a:rPr lang="en-US" dirty="0" smtClean="0"/>
              <a:t>Plausibility </a:t>
            </a:r>
          </a:p>
          <a:p>
            <a:r>
              <a:rPr lang="en-US" dirty="0" smtClean="0"/>
              <a:t>Story make sense?</a:t>
            </a:r>
          </a:p>
          <a:p>
            <a:r>
              <a:rPr lang="en-US" dirty="0"/>
              <a:t>S</a:t>
            </a:r>
            <a:r>
              <a:rPr lang="en-US" dirty="0" smtClean="0"/>
              <a:t>elf-serving</a:t>
            </a:r>
          </a:p>
          <a:p>
            <a:r>
              <a:rPr lang="en-US" dirty="0" smtClean="0"/>
              <a:t>Corroboration</a:t>
            </a:r>
          </a:p>
          <a:p>
            <a:r>
              <a:rPr lang="en-US" dirty="0" smtClean="0"/>
              <a:t>Body language</a:t>
            </a:r>
          </a:p>
          <a:p>
            <a:r>
              <a:rPr lang="en-US" dirty="0" smtClean="0"/>
              <a:t>Tone of voice</a:t>
            </a:r>
          </a:p>
          <a:p>
            <a:r>
              <a:rPr lang="en-US" dirty="0" smtClean="0"/>
              <a:t>Eye contact</a:t>
            </a:r>
          </a:p>
          <a:p>
            <a:r>
              <a:rPr lang="en-US" dirty="0" smtClean="0"/>
              <a:t>Ability to recall facts</a:t>
            </a:r>
          </a:p>
          <a:p>
            <a:r>
              <a:rPr lang="en-US" dirty="0" smtClean="0"/>
              <a:t>Opportunity to know the facts</a:t>
            </a:r>
          </a:p>
          <a:p>
            <a:r>
              <a:rPr lang="en-US" dirty="0" smtClean="0"/>
              <a:t>Evasive </a:t>
            </a:r>
          </a:p>
          <a:p>
            <a:r>
              <a:rPr lang="en-US" dirty="0" smtClean="0"/>
              <a:t>Nonresponsive</a:t>
            </a:r>
          </a:p>
          <a:p>
            <a:r>
              <a:rPr lang="en-US" dirty="0" smtClean="0"/>
              <a:t>Answers that go to emotion and not fact</a:t>
            </a:r>
          </a:p>
          <a:p>
            <a:r>
              <a:rPr lang="en-US" dirty="0" smtClean="0"/>
              <a:t>Hearsay </a:t>
            </a:r>
          </a:p>
          <a:p>
            <a:endParaRPr lang="en-US" dirty="0"/>
          </a:p>
        </p:txBody>
      </p:sp>
    </p:spTree>
    <p:extLst>
      <p:ext uri="{BB962C8B-B14F-4D97-AF65-F5344CB8AC3E}">
        <p14:creationId xmlns:p14="http://schemas.microsoft.com/office/powerpoint/2010/main" val="789764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2168</TotalTime>
  <Words>723</Words>
  <Application>Microsoft Office PowerPoint</Application>
  <PresentationFormat>On-screen Show (4:3)</PresentationFormat>
  <Paragraphs>106</Paragraphs>
  <Slides>21</Slides>
  <Notes>10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Truth or Fiction? Finding Credibility in Lower Authority  Unemployment Insurance Hearings</vt:lpstr>
      <vt:lpstr>Credibility</vt:lpstr>
      <vt:lpstr>Truth or Fiction – credibility determinations in unemployment benefits hearings</vt:lpstr>
      <vt:lpstr>Why we care </vt:lpstr>
      <vt:lpstr>Pay the right people the right amount</vt:lpstr>
      <vt:lpstr>Legitimacy of the decision</vt:lpstr>
      <vt:lpstr>Minnesota’s statutory requirement</vt:lpstr>
      <vt:lpstr>How do we make credibility findings?</vt:lpstr>
      <vt:lpstr>Elements of Credibility </vt:lpstr>
      <vt:lpstr>Barriers to assessing credibility </vt:lpstr>
      <vt:lpstr>PowerPoint Presentation</vt:lpstr>
      <vt:lpstr>Barriers to assessing credibility </vt:lpstr>
      <vt:lpstr>Migrant farm worker case</vt:lpstr>
      <vt:lpstr>How to articulate credibility</vt:lpstr>
      <vt:lpstr>Written credibility findings</vt:lpstr>
      <vt:lpstr>Written credibility findings</vt:lpstr>
      <vt:lpstr>Written credibility findings</vt:lpstr>
      <vt:lpstr>PowerPoint Presentation</vt:lpstr>
      <vt:lpstr>Written Credibility Findings</vt:lpstr>
      <vt:lpstr>Written credibility findings</vt:lpstr>
      <vt:lpstr>PowerPoint Presentation</vt:lpstr>
    </vt:vector>
  </TitlesOfParts>
  <Company>DEED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wfcuser</dc:creator>
  <cp:lastModifiedBy>Sasha Mackin</cp:lastModifiedBy>
  <cp:revision>70</cp:revision>
  <cp:lastPrinted>2017-05-19T19:03:04Z</cp:lastPrinted>
  <dcterms:created xsi:type="dcterms:W3CDTF">2013-12-20T19:47:01Z</dcterms:created>
  <dcterms:modified xsi:type="dcterms:W3CDTF">2017-06-06T19:28:55Z</dcterms:modified>
</cp:coreProperties>
</file>